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0"/>
  </p:notesMasterIdLst>
  <p:handoutMasterIdLst>
    <p:handoutMasterId r:id="rId51"/>
  </p:handoutMasterIdLst>
  <p:sldIdLst>
    <p:sldId id="308"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309" r:id="rId17"/>
    <p:sldId id="280" r:id="rId18"/>
    <p:sldId id="281" r:id="rId19"/>
    <p:sldId id="310"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11" r:id="rId44"/>
    <p:sldId id="305" r:id="rId45"/>
    <p:sldId id="312" r:id="rId46"/>
    <p:sldId id="306" r:id="rId47"/>
    <p:sldId id="307" r:id="rId48"/>
    <p:sldId id="313" r:id="rId49"/>
  </p:sldIdLst>
  <p:sldSz cx="10058400" cy="7772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B2C"/>
    <a:srgbClr val="4E4E4E"/>
    <a:srgbClr val="EDE5EF"/>
    <a:srgbClr val="E3EDF1"/>
    <a:srgbClr val="FFEACD"/>
    <a:srgbClr val="F8DCDD"/>
    <a:srgbClr val="F6D6D7"/>
    <a:srgbClr val="EFB3B4"/>
    <a:srgbClr val="F2D6D6"/>
    <a:srgbClr val="F3BC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1" autoAdjust="0"/>
    <p:restoredTop sz="89767" autoAdjust="0"/>
  </p:normalViewPr>
  <p:slideViewPr>
    <p:cSldViewPr snapToGrid="0">
      <p:cViewPr varScale="1">
        <p:scale>
          <a:sx n="65" d="100"/>
          <a:sy n="65" d="100"/>
        </p:scale>
        <p:origin x="1747" y="53"/>
      </p:cViewPr>
      <p:guideLst>
        <p:guide orient="horz" pos="2448"/>
        <p:guide pos="3168"/>
      </p:guideLst>
    </p:cSldViewPr>
  </p:slideViewPr>
  <p:outlineViewPr>
    <p:cViewPr>
      <p:scale>
        <a:sx n="33" d="100"/>
        <a:sy n="33" d="100"/>
      </p:scale>
      <p:origin x="0" y="-27264"/>
    </p:cViewPr>
  </p:outlineViewPr>
  <p:notesTextViewPr>
    <p:cViewPr>
      <p:scale>
        <a:sx n="1" d="1"/>
        <a:sy n="1" d="1"/>
      </p:scale>
      <p:origin x="0" y="0"/>
    </p:cViewPr>
  </p:notesTextViewPr>
  <p:notesViewPr>
    <p:cSldViewPr snapToGrid="0">
      <p:cViewPr varScale="1">
        <p:scale>
          <a:sx n="53" d="100"/>
          <a:sy n="53" d="100"/>
        </p:scale>
        <p:origin x="-214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325CC6-5103-4F2C-A30C-D35EFB7B2A3A}" type="datetimeFigureOut">
              <a:rPr lang="en-US" smtClean="0"/>
              <a:t>11/11/2018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9150F1-AD90-4255-89B7-CBA487B75218}" type="slidenum">
              <a:rPr lang="en-US" smtClean="0"/>
              <a:t>‹#›</a:t>
            </a:fld>
            <a:endParaRPr lang="en-US" dirty="0"/>
          </a:p>
        </p:txBody>
      </p:sp>
    </p:spTree>
    <p:extLst>
      <p:ext uri="{BB962C8B-B14F-4D97-AF65-F5344CB8AC3E}">
        <p14:creationId xmlns:p14="http://schemas.microsoft.com/office/powerpoint/2010/main" val="15683433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509411" marR="0" lvl="1" indent="-1411" algn="l" rtl="0">
              <a:spcBef>
                <a:spcPts val="0"/>
              </a:spcBef>
              <a:buNone/>
              <a:defRPr sz="2000" b="0" i="0" u="none" strike="noStrike" cap="none">
                <a:solidFill>
                  <a:schemeClr val="dk1"/>
                </a:solidFill>
                <a:latin typeface="Calibri"/>
                <a:ea typeface="Calibri"/>
                <a:cs typeface="Calibri"/>
                <a:sym typeface="Calibri"/>
              </a:defRPr>
            </a:lvl2pPr>
            <a:lvl3pPr marL="1018823" marR="0" lvl="2" indent="-2823" algn="l" rtl="0">
              <a:spcBef>
                <a:spcPts val="0"/>
              </a:spcBef>
              <a:buNone/>
              <a:defRPr sz="2000" b="0" i="0" u="none" strike="noStrike" cap="none">
                <a:solidFill>
                  <a:schemeClr val="dk1"/>
                </a:solidFill>
                <a:latin typeface="Calibri"/>
                <a:ea typeface="Calibri"/>
                <a:cs typeface="Calibri"/>
                <a:sym typeface="Calibri"/>
              </a:defRPr>
            </a:lvl3pPr>
            <a:lvl4pPr marL="1528237" marR="0" lvl="3" indent="-4237" algn="l" rtl="0">
              <a:spcBef>
                <a:spcPts val="0"/>
              </a:spcBef>
              <a:buNone/>
              <a:defRPr sz="2000" b="0" i="0" u="none" strike="noStrike" cap="none">
                <a:solidFill>
                  <a:schemeClr val="dk1"/>
                </a:solidFill>
                <a:latin typeface="Calibri"/>
                <a:ea typeface="Calibri"/>
                <a:cs typeface="Calibri"/>
                <a:sym typeface="Calibri"/>
              </a:defRPr>
            </a:lvl4pPr>
            <a:lvl5pPr marL="2037649" marR="0" lvl="4" indent="-5649" algn="l" rtl="0">
              <a:spcBef>
                <a:spcPts val="0"/>
              </a:spcBef>
              <a:buNone/>
              <a:defRPr sz="2000" b="0" i="0" u="none" strike="noStrike" cap="none">
                <a:solidFill>
                  <a:schemeClr val="dk1"/>
                </a:solidFill>
                <a:latin typeface="Calibri"/>
                <a:ea typeface="Calibri"/>
                <a:cs typeface="Calibri"/>
                <a:sym typeface="Calibri"/>
              </a:defRPr>
            </a:lvl5pPr>
            <a:lvl6pPr marL="2547061" marR="0" lvl="5" indent="-7061" algn="l" rtl="0">
              <a:spcBef>
                <a:spcPts val="0"/>
              </a:spcBef>
              <a:buNone/>
              <a:defRPr sz="2000" b="0" i="0" u="none" strike="noStrike" cap="none">
                <a:solidFill>
                  <a:schemeClr val="dk1"/>
                </a:solidFill>
                <a:latin typeface="Calibri"/>
                <a:ea typeface="Calibri"/>
                <a:cs typeface="Calibri"/>
                <a:sym typeface="Calibri"/>
              </a:defRPr>
            </a:lvl6pPr>
            <a:lvl7pPr marL="3056473" marR="0" lvl="6" indent="-8472" algn="l" rtl="0">
              <a:spcBef>
                <a:spcPts val="0"/>
              </a:spcBef>
              <a:buNone/>
              <a:defRPr sz="2000" b="0" i="0" u="none" strike="noStrike" cap="none">
                <a:solidFill>
                  <a:schemeClr val="dk1"/>
                </a:solidFill>
                <a:latin typeface="Calibri"/>
                <a:ea typeface="Calibri"/>
                <a:cs typeface="Calibri"/>
                <a:sym typeface="Calibri"/>
              </a:defRPr>
            </a:lvl7pPr>
            <a:lvl8pPr marL="3565885" marR="0" lvl="7" indent="-9885" algn="l" rtl="0">
              <a:spcBef>
                <a:spcPts val="0"/>
              </a:spcBef>
              <a:buNone/>
              <a:defRPr sz="2000" b="0" i="0" u="none" strike="noStrike" cap="none">
                <a:solidFill>
                  <a:schemeClr val="dk1"/>
                </a:solidFill>
                <a:latin typeface="Calibri"/>
                <a:ea typeface="Calibri"/>
                <a:cs typeface="Calibri"/>
                <a:sym typeface="Calibri"/>
              </a:defRPr>
            </a:lvl8pPr>
            <a:lvl9pPr marL="4075298" marR="0" lvl="8" indent="-11298" algn="l" rtl="0">
              <a:spcBef>
                <a:spcPts val="0"/>
              </a:spcBef>
              <a:buNone/>
              <a:defRPr sz="20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509411" marR="0" lvl="1" indent="-1411" algn="l" rtl="0">
              <a:spcBef>
                <a:spcPts val="0"/>
              </a:spcBef>
              <a:buNone/>
              <a:defRPr sz="2000" b="0" i="0" u="none" strike="noStrike" cap="none">
                <a:solidFill>
                  <a:schemeClr val="dk1"/>
                </a:solidFill>
                <a:latin typeface="Calibri"/>
                <a:ea typeface="Calibri"/>
                <a:cs typeface="Calibri"/>
                <a:sym typeface="Calibri"/>
              </a:defRPr>
            </a:lvl2pPr>
            <a:lvl3pPr marL="1018823" marR="0" lvl="2" indent="-2823" algn="l" rtl="0">
              <a:spcBef>
                <a:spcPts val="0"/>
              </a:spcBef>
              <a:buNone/>
              <a:defRPr sz="2000" b="0" i="0" u="none" strike="noStrike" cap="none">
                <a:solidFill>
                  <a:schemeClr val="dk1"/>
                </a:solidFill>
                <a:latin typeface="Calibri"/>
                <a:ea typeface="Calibri"/>
                <a:cs typeface="Calibri"/>
                <a:sym typeface="Calibri"/>
              </a:defRPr>
            </a:lvl3pPr>
            <a:lvl4pPr marL="1528237" marR="0" lvl="3" indent="-4237" algn="l" rtl="0">
              <a:spcBef>
                <a:spcPts val="0"/>
              </a:spcBef>
              <a:buNone/>
              <a:defRPr sz="2000" b="0" i="0" u="none" strike="noStrike" cap="none">
                <a:solidFill>
                  <a:schemeClr val="dk1"/>
                </a:solidFill>
                <a:latin typeface="Calibri"/>
                <a:ea typeface="Calibri"/>
                <a:cs typeface="Calibri"/>
                <a:sym typeface="Calibri"/>
              </a:defRPr>
            </a:lvl4pPr>
            <a:lvl5pPr marL="2037649" marR="0" lvl="4" indent="-5649" algn="l" rtl="0">
              <a:spcBef>
                <a:spcPts val="0"/>
              </a:spcBef>
              <a:buNone/>
              <a:defRPr sz="2000" b="0" i="0" u="none" strike="noStrike" cap="none">
                <a:solidFill>
                  <a:schemeClr val="dk1"/>
                </a:solidFill>
                <a:latin typeface="Calibri"/>
                <a:ea typeface="Calibri"/>
                <a:cs typeface="Calibri"/>
                <a:sym typeface="Calibri"/>
              </a:defRPr>
            </a:lvl5pPr>
            <a:lvl6pPr marL="2547061" marR="0" lvl="5" indent="-7061" algn="l" rtl="0">
              <a:spcBef>
                <a:spcPts val="0"/>
              </a:spcBef>
              <a:buNone/>
              <a:defRPr sz="2000" b="0" i="0" u="none" strike="noStrike" cap="none">
                <a:solidFill>
                  <a:schemeClr val="dk1"/>
                </a:solidFill>
                <a:latin typeface="Calibri"/>
                <a:ea typeface="Calibri"/>
                <a:cs typeface="Calibri"/>
                <a:sym typeface="Calibri"/>
              </a:defRPr>
            </a:lvl6pPr>
            <a:lvl7pPr marL="3056473" marR="0" lvl="6" indent="-8472" algn="l" rtl="0">
              <a:spcBef>
                <a:spcPts val="0"/>
              </a:spcBef>
              <a:buNone/>
              <a:defRPr sz="2000" b="0" i="0" u="none" strike="noStrike" cap="none">
                <a:solidFill>
                  <a:schemeClr val="dk1"/>
                </a:solidFill>
                <a:latin typeface="Calibri"/>
                <a:ea typeface="Calibri"/>
                <a:cs typeface="Calibri"/>
                <a:sym typeface="Calibri"/>
              </a:defRPr>
            </a:lvl7pPr>
            <a:lvl8pPr marL="3565885" marR="0" lvl="7" indent="-9885" algn="l" rtl="0">
              <a:spcBef>
                <a:spcPts val="0"/>
              </a:spcBef>
              <a:buNone/>
              <a:defRPr sz="2000" b="0" i="0" u="none" strike="noStrike" cap="none">
                <a:solidFill>
                  <a:schemeClr val="dk1"/>
                </a:solidFill>
                <a:latin typeface="Calibri"/>
                <a:ea typeface="Calibri"/>
                <a:cs typeface="Calibri"/>
                <a:sym typeface="Calibri"/>
              </a:defRPr>
            </a:lvl8pPr>
            <a:lvl9pPr marL="4075298" marR="0" lvl="8" indent="-11298" algn="l" rtl="0">
              <a:spcBef>
                <a:spcPts val="0"/>
              </a:spcBef>
              <a:buNone/>
              <a:defRPr sz="20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300" b="0" i="0" u="none" strike="noStrike" cap="none">
                <a:solidFill>
                  <a:schemeClr val="dk1"/>
                </a:solidFill>
                <a:latin typeface="Calibri"/>
                <a:ea typeface="Calibri"/>
                <a:cs typeface="Calibri"/>
                <a:sym typeface="Calibri"/>
              </a:defRPr>
            </a:lvl1pPr>
            <a:lvl2pPr marL="509411" marR="0" lvl="1" indent="-1411" algn="l" rtl="0">
              <a:spcBef>
                <a:spcPts val="0"/>
              </a:spcBef>
              <a:buNone/>
              <a:defRPr sz="1300" b="0" i="0" u="none" strike="noStrike" cap="none">
                <a:solidFill>
                  <a:schemeClr val="dk1"/>
                </a:solidFill>
                <a:latin typeface="Calibri"/>
                <a:ea typeface="Calibri"/>
                <a:cs typeface="Calibri"/>
                <a:sym typeface="Calibri"/>
              </a:defRPr>
            </a:lvl2pPr>
            <a:lvl3pPr marL="1018823" marR="0" lvl="2" indent="-2823" algn="l" rtl="0">
              <a:spcBef>
                <a:spcPts val="0"/>
              </a:spcBef>
              <a:buNone/>
              <a:defRPr sz="1300" b="0" i="0" u="none" strike="noStrike" cap="none">
                <a:solidFill>
                  <a:schemeClr val="dk1"/>
                </a:solidFill>
                <a:latin typeface="Calibri"/>
                <a:ea typeface="Calibri"/>
                <a:cs typeface="Calibri"/>
                <a:sym typeface="Calibri"/>
              </a:defRPr>
            </a:lvl3pPr>
            <a:lvl4pPr marL="1528237" marR="0" lvl="3" indent="-4237" algn="l" rtl="0">
              <a:spcBef>
                <a:spcPts val="0"/>
              </a:spcBef>
              <a:buNone/>
              <a:defRPr sz="1300" b="0" i="0" u="none" strike="noStrike" cap="none">
                <a:solidFill>
                  <a:schemeClr val="dk1"/>
                </a:solidFill>
                <a:latin typeface="Calibri"/>
                <a:ea typeface="Calibri"/>
                <a:cs typeface="Calibri"/>
                <a:sym typeface="Calibri"/>
              </a:defRPr>
            </a:lvl4pPr>
            <a:lvl5pPr marL="2037649" marR="0" lvl="4" indent="-5649" algn="l" rtl="0">
              <a:spcBef>
                <a:spcPts val="0"/>
              </a:spcBef>
              <a:buNone/>
              <a:defRPr sz="1300" b="0" i="0" u="none" strike="noStrike" cap="none">
                <a:solidFill>
                  <a:schemeClr val="dk1"/>
                </a:solidFill>
                <a:latin typeface="Calibri"/>
                <a:ea typeface="Calibri"/>
                <a:cs typeface="Calibri"/>
                <a:sym typeface="Calibri"/>
              </a:defRPr>
            </a:lvl5pPr>
            <a:lvl6pPr marL="2547061" marR="0" lvl="5" indent="-7061" algn="l" rtl="0">
              <a:spcBef>
                <a:spcPts val="0"/>
              </a:spcBef>
              <a:buNone/>
              <a:defRPr sz="1300" b="0" i="0" u="none" strike="noStrike" cap="none">
                <a:solidFill>
                  <a:schemeClr val="dk1"/>
                </a:solidFill>
                <a:latin typeface="Calibri"/>
                <a:ea typeface="Calibri"/>
                <a:cs typeface="Calibri"/>
                <a:sym typeface="Calibri"/>
              </a:defRPr>
            </a:lvl6pPr>
            <a:lvl7pPr marL="3056473" marR="0" lvl="6" indent="-8472" algn="l" rtl="0">
              <a:spcBef>
                <a:spcPts val="0"/>
              </a:spcBef>
              <a:buNone/>
              <a:defRPr sz="1300" b="0" i="0" u="none" strike="noStrike" cap="none">
                <a:solidFill>
                  <a:schemeClr val="dk1"/>
                </a:solidFill>
                <a:latin typeface="Calibri"/>
                <a:ea typeface="Calibri"/>
                <a:cs typeface="Calibri"/>
                <a:sym typeface="Calibri"/>
              </a:defRPr>
            </a:lvl7pPr>
            <a:lvl8pPr marL="3565885" marR="0" lvl="7" indent="-9885" algn="l" rtl="0">
              <a:spcBef>
                <a:spcPts val="0"/>
              </a:spcBef>
              <a:buNone/>
              <a:defRPr sz="1300" b="0" i="0" u="none" strike="noStrike" cap="none">
                <a:solidFill>
                  <a:schemeClr val="dk1"/>
                </a:solidFill>
                <a:latin typeface="Calibri"/>
                <a:ea typeface="Calibri"/>
                <a:cs typeface="Calibri"/>
                <a:sym typeface="Calibri"/>
              </a:defRPr>
            </a:lvl8pPr>
            <a:lvl9pPr marL="4075298" marR="0" lvl="8" indent="-11298" algn="l" rtl="0">
              <a:spcBef>
                <a:spcPts val="0"/>
              </a:spcBef>
              <a:buNone/>
              <a:defRPr sz="13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509411" marR="0" lvl="1" indent="-1411" algn="l" rtl="0">
              <a:spcBef>
                <a:spcPts val="0"/>
              </a:spcBef>
              <a:buNone/>
              <a:defRPr sz="2000" b="0" i="0" u="none" strike="noStrike" cap="none">
                <a:solidFill>
                  <a:schemeClr val="dk1"/>
                </a:solidFill>
                <a:latin typeface="Calibri"/>
                <a:ea typeface="Calibri"/>
                <a:cs typeface="Calibri"/>
                <a:sym typeface="Calibri"/>
              </a:defRPr>
            </a:lvl2pPr>
            <a:lvl3pPr marL="1018823" marR="0" lvl="2" indent="-2823" algn="l" rtl="0">
              <a:spcBef>
                <a:spcPts val="0"/>
              </a:spcBef>
              <a:buNone/>
              <a:defRPr sz="2000" b="0" i="0" u="none" strike="noStrike" cap="none">
                <a:solidFill>
                  <a:schemeClr val="dk1"/>
                </a:solidFill>
                <a:latin typeface="Calibri"/>
                <a:ea typeface="Calibri"/>
                <a:cs typeface="Calibri"/>
                <a:sym typeface="Calibri"/>
              </a:defRPr>
            </a:lvl3pPr>
            <a:lvl4pPr marL="1528237" marR="0" lvl="3" indent="-4237" algn="l" rtl="0">
              <a:spcBef>
                <a:spcPts val="0"/>
              </a:spcBef>
              <a:buNone/>
              <a:defRPr sz="2000" b="0" i="0" u="none" strike="noStrike" cap="none">
                <a:solidFill>
                  <a:schemeClr val="dk1"/>
                </a:solidFill>
                <a:latin typeface="Calibri"/>
                <a:ea typeface="Calibri"/>
                <a:cs typeface="Calibri"/>
                <a:sym typeface="Calibri"/>
              </a:defRPr>
            </a:lvl4pPr>
            <a:lvl5pPr marL="2037649" marR="0" lvl="4" indent="-5649" algn="l" rtl="0">
              <a:spcBef>
                <a:spcPts val="0"/>
              </a:spcBef>
              <a:buNone/>
              <a:defRPr sz="2000" b="0" i="0" u="none" strike="noStrike" cap="none">
                <a:solidFill>
                  <a:schemeClr val="dk1"/>
                </a:solidFill>
                <a:latin typeface="Calibri"/>
                <a:ea typeface="Calibri"/>
                <a:cs typeface="Calibri"/>
                <a:sym typeface="Calibri"/>
              </a:defRPr>
            </a:lvl5pPr>
            <a:lvl6pPr marL="2547061" marR="0" lvl="5" indent="-7061" algn="l" rtl="0">
              <a:spcBef>
                <a:spcPts val="0"/>
              </a:spcBef>
              <a:buNone/>
              <a:defRPr sz="2000" b="0" i="0" u="none" strike="noStrike" cap="none">
                <a:solidFill>
                  <a:schemeClr val="dk1"/>
                </a:solidFill>
                <a:latin typeface="Calibri"/>
                <a:ea typeface="Calibri"/>
                <a:cs typeface="Calibri"/>
                <a:sym typeface="Calibri"/>
              </a:defRPr>
            </a:lvl6pPr>
            <a:lvl7pPr marL="3056473" marR="0" lvl="6" indent="-8472" algn="l" rtl="0">
              <a:spcBef>
                <a:spcPts val="0"/>
              </a:spcBef>
              <a:buNone/>
              <a:defRPr sz="2000" b="0" i="0" u="none" strike="noStrike" cap="none">
                <a:solidFill>
                  <a:schemeClr val="dk1"/>
                </a:solidFill>
                <a:latin typeface="Calibri"/>
                <a:ea typeface="Calibri"/>
                <a:cs typeface="Calibri"/>
                <a:sym typeface="Calibri"/>
              </a:defRPr>
            </a:lvl7pPr>
            <a:lvl8pPr marL="3565885" marR="0" lvl="7" indent="-9885" algn="l" rtl="0">
              <a:spcBef>
                <a:spcPts val="0"/>
              </a:spcBef>
              <a:buNone/>
              <a:defRPr sz="2000" b="0" i="0" u="none" strike="noStrike" cap="none">
                <a:solidFill>
                  <a:schemeClr val="dk1"/>
                </a:solidFill>
                <a:latin typeface="Calibri"/>
                <a:ea typeface="Calibri"/>
                <a:cs typeface="Calibri"/>
                <a:sym typeface="Calibri"/>
              </a:defRPr>
            </a:lvl8pPr>
            <a:lvl9pPr marL="4075298" marR="0" lvl="8" indent="-11298" algn="l" rtl="0">
              <a:spcBef>
                <a:spcPts val="0"/>
              </a:spcBef>
              <a:buNone/>
              <a:defRPr sz="20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6174678"/>
      </p:ext>
    </p:extLst>
  </p:cSld>
  <p:clrMap bg1="lt1" tx1="dk1" bg2="dk2" tx2="lt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248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515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1345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150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046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361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4427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3605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62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559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endParaRPr lang="en-US"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954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_w_pictures">
    <p:bg>
      <p:bgPr>
        <a:solidFill>
          <a:schemeClr val="dk2"/>
        </a:solidFill>
        <a:effectLst/>
      </p:bgPr>
    </p:bg>
    <p:spTree>
      <p:nvGrpSpPr>
        <p:cNvPr id="1" name="Shape 15"/>
        <p:cNvGrpSpPr/>
        <p:nvPr/>
      </p:nvGrpSpPr>
      <p:grpSpPr>
        <a:xfrm>
          <a:off x="0" y="0"/>
          <a:ext cx="0" cy="0"/>
          <a:chOff x="0" y="0"/>
          <a:chExt cx="0" cy="0"/>
        </a:xfrm>
      </p:grpSpPr>
      <p:sp>
        <p:nvSpPr>
          <p:cNvPr id="16" name="Textbox 1"/>
          <p:cNvSpPr txBox="1">
            <a:spLocks noGrp="1"/>
          </p:cNvSpPr>
          <p:nvPr>
            <p:ph type="subTitle" idx="1"/>
          </p:nvPr>
        </p:nvSpPr>
        <p:spPr>
          <a:xfrm>
            <a:off x="370580" y="5029200"/>
            <a:ext cx="4980926" cy="1392809"/>
          </a:xfrm>
          <a:prstGeom prst="rect">
            <a:avLst/>
          </a:prstGeom>
          <a:noFill/>
          <a:ln>
            <a:noFill/>
          </a:ln>
        </p:spPr>
        <p:txBody>
          <a:bodyPr lIns="91425" tIns="91425" rIns="91425" bIns="91425" anchor="t" anchorCtr="0"/>
          <a:lstStyle>
            <a:lvl1pPr marL="0" marR="0" lvl="0" indent="0" algn="l" rtl="0">
              <a:spcBef>
                <a:spcPts val="480"/>
              </a:spcBef>
              <a:buClr>
                <a:srgbClr val="FFFFFF"/>
              </a:buClr>
              <a:buFont typeface="Arial"/>
              <a:buNone/>
              <a:defRPr sz="2400" b="0" i="0" u="none" strike="noStrike" cap="none">
                <a:solidFill>
                  <a:srgbClr val="FFFFFF"/>
                </a:solidFill>
                <a:latin typeface="Helvetica Neue"/>
                <a:ea typeface="Helvetica Neue"/>
                <a:cs typeface="Helvetica Neue"/>
                <a:sym typeface="Helvetica Neue"/>
              </a:defRPr>
            </a:lvl1pPr>
            <a:lvl2pPr marL="509411" marR="0" lvl="1" indent="-1411" algn="ctr" rtl="0">
              <a:spcBef>
                <a:spcPts val="620"/>
              </a:spcBef>
              <a:buClr>
                <a:srgbClr val="888888"/>
              </a:buClr>
              <a:buFont typeface="Arial"/>
              <a:buNone/>
              <a:defRPr sz="3100" b="0" i="0" u="none" strike="noStrike" cap="none">
                <a:solidFill>
                  <a:srgbClr val="888888"/>
                </a:solidFill>
                <a:latin typeface="Helvetica Neue"/>
                <a:ea typeface="Helvetica Neue"/>
                <a:cs typeface="Helvetica Neue"/>
                <a:sym typeface="Helvetica Neue"/>
              </a:defRPr>
            </a:lvl2pPr>
            <a:lvl3pPr marL="1018823" marR="0" lvl="2" indent="-2823" algn="ctr" rtl="0">
              <a:spcBef>
                <a:spcPts val="540"/>
              </a:spcBef>
              <a:buClr>
                <a:srgbClr val="888888"/>
              </a:buClr>
              <a:buFont typeface="Arial"/>
              <a:buNone/>
              <a:defRPr sz="2700" b="0" i="0" u="none" strike="noStrike" cap="none">
                <a:solidFill>
                  <a:srgbClr val="888888"/>
                </a:solidFill>
                <a:latin typeface="Helvetica Neue"/>
                <a:ea typeface="Helvetica Neue"/>
                <a:cs typeface="Helvetica Neue"/>
                <a:sym typeface="Helvetica Neue"/>
              </a:defRPr>
            </a:lvl3pPr>
            <a:lvl4pPr marL="1528237" marR="0" lvl="3" indent="-4237"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4pPr>
            <a:lvl5pPr marL="2037649" marR="0" lvl="4" indent="-5649"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5pPr>
            <a:lvl6pPr marL="2547061" marR="0" lvl="5" indent="-7061"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6pPr>
            <a:lvl7pPr marL="3056473" marR="0" lvl="6" indent="-8472"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7pPr>
            <a:lvl8pPr marL="3565885" marR="0" lvl="7" indent="-9885"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8pPr>
            <a:lvl9pPr marL="4075298" marR="0" lvl="8" indent="-11298"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9pPr>
          </a:lstStyle>
          <a:p>
            <a:endParaRPr/>
          </a:p>
        </p:txBody>
      </p:sp>
      <p:cxnSp>
        <p:nvCxnSpPr>
          <p:cNvPr id="18" name="Textbox 2"/>
          <p:cNvCxnSpPr/>
          <p:nvPr/>
        </p:nvCxnSpPr>
        <p:spPr>
          <a:xfrm>
            <a:off x="469743" y="4845794"/>
            <a:ext cx="3604823" cy="0"/>
          </a:xfrm>
          <a:prstGeom prst="straightConnector1">
            <a:avLst/>
          </a:prstGeom>
          <a:noFill/>
          <a:ln w="127000" cap="flat" cmpd="sng">
            <a:solidFill>
              <a:schemeClr val="lt1"/>
            </a:solidFill>
            <a:prstDash val="solid"/>
            <a:round/>
            <a:headEnd type="none" w="med" len="med"/>
            <a:tailEnd type="none" w="med" len="med"/>
          </a:ln>
        </p:spPr>
      </p:cxnSp>
      <p:sp>
        <p:nvSpPr>
          <p:cNvPr id="19" name="TextBox 3"/>
          <p:cNvSpPr txBox="1">
            <a:spLocks noGrp="1"/>
          </p:cNvSpPr>
          <p:nvPr>
            <p:ph type="body" idx="2"/>
          </p:nvPr>
        </p:nvSpPr>
        <p:spPr>
          <a:xfrm>
            <a:off x="364260" y="3588682"/>
            <a:ext cx="9313139" cy="1036320"/>
          </a:xfrm>
          <a:prstGeom prst="rect">
            <a:avLst/>
          </a:prstGeom>
          <a:noFill/>
          <a:ln>
            <a:noFill/>
          </a:ln>
        </p:spPr>
        <p:txBody>
          <a:bodyPr lIns="91425" tIns="91425" rIns="91425" bIns="91425" anchor="t" anchorCtr="0"/>
          <a:lstStyle>
            <a:lvl1pPr marL="0" marR="0" lvl="0" indent="0" algn="l" rtl="0">
              <a:spcBef>
                <a:spcPts val="1360"/>
              </a:spcBef>
              <a:buClr>
                <a:schemeClr val="lt1"/>
              </a:buClr>
              <a:buFont typeface="Arial"/>
              <a:buNone/>
              <a:defRPr sz="6800" b="1"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5" marR="0" lvl="2" indent="-2825" algn="l"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801767" marR="0" lvl="5" indent="-122066"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title_w_pictures">
    <p:bg>
      <p:bgPr>
        <a:solidFill>
          <a:schemeClr val="dk2"/>
        </a:solidFill>
        <a:effectLst/>
      </p:bgPr>
    </p:bg>
    <p:spTree>
      <p:nvGrpSpPr>
        <p:cNvPr id="1" name="Shape 44"/>
        <p:cNvGrpSpPr/>
        <p:nvPr/>
      </p:nvGrpSpPr>
      <p:grpSpPr>
        <a:xfrm>
          <a:off x="0" y="0"/>
          <a:ext cx="0" cy="0"/>
          <a:chOff x="0" y="0"/>
          <a:chExt cx="0" cy="0"/>
        </a:xfrm>
      </p:grpSpPr>
      <p:cxnSp>
        <p:nvCxnSpPr>
          <p:cNvPr id="47" name="Textbox  47"/>
          <p:cNvCxnSpPr/>
          <p:nvPr/>
        </p:nvCxnSpPr>
        <p:spPr>
          <a:xfrm>
            <a:off x="469743" y="4845794"/>
            <a:ext cx="3604823" cy="0"/>
          </a:xfrm>
          <a:prstGeom prst="straightConnector1">
            <a:avLst/>
          </a:prstGeom>
          <a:noFill/>
          <a:ln w="127000" cap="flat" cmpd="sng">
            <a:solidFill>
              <a:schemeClr val="lt1"/>
            </a:solidFill>
            <a:prstDash val="solid"/>
            <a:round/>
            <a:headEnd type="none" w="med" len="med"/>
            <a:tailEnd type="none" w="med" len="med"/>
          </a:ln>
        </p:spPr>
      </p:cxnSp>
      <p:sp>
        <p:nvSpPr>
          <p:cNvPr id="45" name="Textbox 45"/>
          <p:cNvSpPr txBox="1">
            <a:spLocks noGrp="1"/>
          </p:cNvSpPr>
          <p:nvPr>
            <p:ph type="subTitle" idx="1"/>
          </p:nvPr>
        </p:nvSpPr>
        <p:spPr>
          <a:xfrm>
            <a:off x="370580" y="5029200"/>
            <a:ext cx="4980926" cy="1392809"/>
          </a:xfrm>
          <a:prstGeom prst="rect">
            <a:avLst/>
          </a:prstGeom>
          <a:noFill/>
          <a:ln>
            <a:noFill/>
          </a:ln>
        </p:spPr>
        <p:txBody>
          <a:bodyPr lIns="91425" tIns="91425" rIns="91425" bIns="91425" anchor="t" anchorCtr="0"/>
          <a:lstStyle>
            <a:lvl1pPr marL="0" marR="0" lvl="0" indent="0" algn="l" rtl="0">
              <a:spcBef>
                <a:spcPts val="480"/>
              </a:spcBef>
              <a:buClr>
                <a:srgbClr val="FFFFFF"/>
              </a:buClr>
              <a:buFont typeface="Arial"/>
              <a:buNone/>
              <a:defRPr sz="2400" b="0" i="0" u="none" strike="noStrike" cap="none">
                <a:solidFill>
                  <a:srgbClr val="FFFFFF"/>
                </a:solidFill>
                <a:latin typeface="Helvetica Neue"/>
                <a:ea typeface="Helvetica Neue"/>
                <a:cs typeface="Helvetica Neue"/>
                <a:sym typeface="Helvetica Neue"/>
              </a:defRPr>
            </a:lvl1pPr>
            <a:lvl2pPr marL="509411" marR="0" lvl="1" indent="-1411" algn="ctr" rtl="0">
              <a:spcBef>
                <a:spcPts val="620"/>
              </a:spcBef>
              <a:buClr>
                <a:srgbClr val="888888"/>
              </a:buClr>
              <a:buFont typeface="Arial"/>
              <a:buNone/>
              <a:defRPr sz="3100" b="0" i="0" u="none" strike="noStrike" cap="none">
                <a:solidFill>
                  <a:srgbClr val="888888"/>
                </a:solidFill>
                <a:latin typeface="Helvetica Neue"/>
                <a:ea typeface="Helvetica Neue"/>
                <a:cs typeface="Helvetica Neue"/>
                <a:sym typeface="Helvetica Neue"/>
              </a:defRPr>
            </a:lvl2pPr>
            <a:lvl3pPr marL="1018823" marR="0" lvl="2" indent="-2823" algn="ctr" rtl="0">
              <a:spcBef>
                <a:spcPts val="540"/>
              </a:spcBef>
              <a:buClr>
                <a:srgbClr val="888888"/>
              </a:buClr>
              <a:buFont typeface="Arial"/>
              <a:buNone/>
              <a:defRPr sz="2700" b="0" i="0" u="none" strike="noStrike" cap="none">
                <a:solidFill>
                  <a:srgbClr val="888888"/>
                </a:solidFill>
                <a:latin typeface="Helvetica Neue"/>
                <a:ea typeface="Helvetica Neue"/>
                <a:cs typeface="Helvetica Neue"/>
                <a:sym typeface="Helvetica Neue"/>
              </a:defRPr>
            </a:lvl3pPr>
            <a:lvl4pPr marL="1528237" marR="0" lvl="3" indent="-4237"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4pPr>
            <a:lvl5pPr marL="2037649" marR="0" lvl="4" indent="-5649"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5pPr>
            <a:lvl6pPr marL="2547061" marR="0" lvl="5" indent="-7061"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6pPr>
            <a:lvl7pPr marL="3056473" marR="0" lvl="6" indent="-8472"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7pPr>
            <a:lvl8pPr marL="3565885" marR="0" lvl="7" indent="-9885"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8pPr>
            <a:lvl9pPr marL="4075298" marR="0" lvl="8" indent="-11298"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9pPr>
          </a:lstStyle>
          <a:p>
            <a:endParaRPr dirty="0"/>
          </a:p>
        </p:txBody>
      </p:sp>
      <p:sp>
        <p:nvSpPr>
          <p:cNvPr id="48" name="Textbox 48"/>
          <p:cNvSpPr txBox="1">
            <a:spLocks noGrp="1"/>
          </p:cNvSpPr>
          <p:nvPr>
            <p:ph type="body" idx="2"/>
          </p:nvPr>
        </p:nvSpPr>
        <p:spPr>
          <a:xfrm>
            <a:off x="364260" y="3611880"/>
            <a:ext cx="9313139" cy="1036320"/>
          </a:xfrm>
          <a:prstGeom prst="rect">
            <a:avLst/>
          </a:prstGeom>
          <a:noFill/>
          <a:ln>
            <a:noFill/>
          </a:ln>
        </p:spPr>
        <p:txBody>
          <a:bodyPr lIns="91425" tIns="91425" rIns="91425" bIns="91425" anchor="t" anchorCtr="0"/>
          <a:lstStyle>
            <a:lvl1pPr marL="0" marR="0" lvl="0" indent="0" algn="l" rtl="0">
              <a:spcBef>
                <a:spcPts val="1360"/>
              </a:spcBef>
              <a:buClr>
                <a:schemeClr val="lt1"/>
              </a:buClr>
              <a:buFont typeface="Arial"/>
              <a:buNone/>
              <a:defRPr sz="6800" b="1"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5" marR="0" lvl="2" indent="-2825" algn="l"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801767" marR="0" lvl="5" indent="-122066"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Page with Logo">
    <p:bg>
      <p:bgPr>
        <a:solidFill>
          <a:srgbClr val="DA1B2C"/>
        </a:solidFill>
        <a:effectLst/>
      </p:bgPr>
    </p:bg>
    <p:spTree>
      <p:nvGrpSpPr>
        <p:cNvPr id="1" name="Shape 51"/>
        <p:cNvGrpSpPr/>
        <p:nvPr/>
      </p:nvGrpSpPr>
      <p:grpSpPr>
        <a:xfrm>
          <a:off x="0" y="0"/>
          <a:ext cx="0" cy="0"/>
          <a:chOff x="0" y="0"/>
          <a:chExt cx="0" cy="0"/>
        </a:xfrm>
      </p:grpSpPr>
      <p:sp>
        <p:nvSpPr>
          <p:cNvPr id="55" name="Textbox 55"/>
          <p:cNvSpPr txBox="1">
            <a:spLocks noGrp="1"/>
          </p:cNvSpPr>
          <p:nvPr>
            <p:ph type="body" idx="2"/>
          </p:nvPr>
        </p:nvSpPr>
        <p:spPr>
          <a:xfrm>
            <a:off x="364260" y="3611880"/>
            <a:ext cx="9313139" cy="1036320"/>
          </a:xfrm>
          <a:prstGeom prst="rect">
            <a:avLst/>
          </a:prstGeom>
          <a:noFill/>
          <a:ln>
            <a:noFill/>
          </a:ln>
        </p:spPr>
        <p:txBody>
          <a:bodyPr lIns="91425" tIns="91425" rIns="91425" bIns="91425" anchor="t" anchorCtr="0"/>
          <a:lstStyle>
            <a:lvl1pPr marL="0" marR="0" lvl="0" indent="0" algn="l" rtl="0">
              <a:spcBef>
                <a:spcPts val="1400"/>
              </a:spcBef>
              <a:buClr>
                <a:schemeClr val="lt1"/>
              </a:buClr>
              <a:buFont typeface="Arial"/>
              <a:buNone/>
              <a:defRPr sz="7000" b="1"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5" marR="0" lvl="2" indent="-2825" algn="l"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801767" marR="0" lvl="5" indent="-122066"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endParaRPr dirty="0"/>
          </a:p>
        </p:txBody>
      </p:sp>
      <p:sp>
        <p:nvSpPr>
          <p:cNvPr id="52" name="Textbox 52"/>
          <p:cNvSpPr txBox="1">
            <a:spLocks noGrp="1"/>
          </p:cNvSpPr>
          <p:nvPr>
            <p:ph type="subTitle" idx="1"/>
          </p:nvPr>
        </p:nvSpPr>
        <p:spPr>
          <a:xfrm>
            <a:off x="370580" y="4953000"/>
            <a:ext cx="4980926" cy="1392809"/>
          </a:xfrm>
          <a:prstGeom prst="rect">
            <a:avLst/>
          </a:prstGeom>
          <a:noFill/>
          <a:ln>
            <a:noFill/>
          </a:ln>
        </p:spPr>
        <p:txBody>
          <a:bodyPr lIns="91425" tIns="91425" rIns="91425" bIns="91425" anchor="t" anchorCtr="0"/>
          <a:lstStyle>
            <a:lvl1pPr marL="0" marR="0" lvl="0" indent="0" algn="l" rtl="0">
              <a:spcBef>
                <a:spcPts val="480"/>
              </a:spcBef>
              <a:buClr>
                <a:srgbClr val="FFFFFF"/>
              </a:buClr>
              <a:buFont typeface="Arial"/>
              <a:buNone/>
              <a:defRPr sz="2400" b="0" i="0" u="none" strike="noStrike" cap="none">
                <a:solidFill>
                  <a:srgbClr val="FFFFFF"/>
                </a:solidFill>
                <a:latin typeface="Helvetica Neue"/>
                <a:ea typeface="Helvetica Neue"/>
                <a:cs typeface="Helvetica Neue"/>
                <a:sym typeface="Helvetica Neue"/>
              </a:defRPr>
            </a:lvl1pPr>
            <a:lvl2pPr marL="509411" marR="0" lvl="1" indent="-1411" algn="ctr" rtl="0">
              <a:spcBef>
                <a:spcPts val="620"/>
              </a:spcBef>
              <a:buClr>
                <a:srgbClr val="888888"/>
              </a:buClr>
              <a:buFont typeface="Arial"/>
              <a:buNone/>
              <a:defRPr sz="3100" b="0" i="0" u="none" strike="noStrike" cap="none">
                <a:solidFill>
                  <a:srgbClr val="888888"/>
                </a:solidFill>
                <a:latin typeface="Helvetica Neue"/>
                <a:ea typeface="Helvetica Neue"/>
                <a:cs typeface="Helvetica Neue"/>
                <a:sym typeface="Helvetica Neue"/>
              </a:defRPr>
            </a:lvl2pPr>
            <a:lvl3pPr marL="1018823" marR="0" lvl="2" indent="-2823" algn="ctr" rtl="0">
              <a:spcBef>
                <a:spcPts val="540"/>
              </a:spcBef>
              <a:buClr>
                <a:srgbClr val="888888"/>
              </a:buClr>
              <a:buFont typeface="Arial"/>
              <a:buNone/>
              <a:defRPr sz="2700" b="0" i="0" u="none" strike="noStrike" cap="none">
                <a:solidFill>
                  <a:srgbClr val="888888"/>
                </a:solidFill>
                <a:latin typeface="Helvetica Neue"/>
                <a:ea typeface="Helvetica Neue"/>
                <a:cs typeface="Helvetica Neue"/>
                <a:sym typeface="Helvetica Neue"/>
              </a:defRPr>
            </a:lvl3pPr>
            <a:lvl4pPr marL="1528237" marR="0" lvl="3" indent="-4237"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4pPr>
            <a:lvl5pPr marL="2037649" marR="0" lvl="4" indent="-5649"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5pPr>
            <a:lvl6pPr marL="2547061" marR="0" lvl="5" indent="-7061"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6pPr>
            <a:lvl7pPr marL="3056473" marR="0" lvl="6" indent="-8472"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7pPr>
            <a:lvl8pPr marL="3565885" marR="0" lvl="7" indent="-9885"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8pPr>
            <a:lvl9pPr marL="4075298" marR="0" lvl="8" indent="-11298"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9pPr>
          </a:lstStyle>
          <a:p>
            <a:endParaRPr/>
          </a:p>
        </p:txBody>
      </p:sp>
      <p:cxnSp>
        <p:nvCxnSpPr>
          <p:cNvPr id="54" name="Textbox 54"/>
          <p:cNvCxnSpPr/>
          <p:nvPr/>
        </p:nvCxnSpPr>
        <p:spPr>
          <a:xfrm>
            <a:off x="469743" y="4845794"/>
            <a:ext cx="3604823" cy="0"/>
          </a:xfrm>
          <a:prstGeom prst="straightConnector1">
            <a:avLst/>
          </a:prstGeom>
          <a:noFill/>
          <a:ln w="127000" cap="flat" cmpd="sng">
            <a:solidFill>
              <a:schemeClr val="lt1"/>
            </a:solidFill>
            <a:prstDash val="solid"/>
            <a:round/>
            <a:headEnd type="none" w="med" len="med"/>
            <a:tailEnd type="none" w="med" len="med"/>
          </a:ln>
        </p:spPr>
      </p:cxnSp>
      <p:sp>
        <p:nvSpPr>
          <p:cNvPr id="56" name="Textbox 56"/>
          <p:cNvSpPr txBox="1"/>
          <p:nvPr/>
        </p:nvSpPr>
        <p:spPr>
          <a:xfrm>
            <a:off x="6678229" y="-1171540"/>
            <a:ext cx="184666" cy="400109"/>
          </a:xfrm>
          <a:prstGeom prst="rect">
            <a:avLst/>
          </a:prstGeom>
          <a:noFill/>
          <a:ln>
            <a:noFill/>
          </a:ln>
        </p:spPr>
        <p:txBody>
          <a:bodyPr lIns="91425" tIns="45700" rIns="91425" bIns="45700" anchor="t" anchorCtr="0">
            <a:noAutofit/>
          </a:bodyPr>
          <a:lstStyle/>
          <a:p>
            <a:pPr marL="0" marR="0" lvl="0" indent="0" algn="l" rtl="0">
              <a:spcBef>
                <a:spcPts val="0"/>
              </a:spcBef>
              <a:buNone/>
            </a:pPr>
            <a:endParaRPr sz="2000" dirty="0">
              <a:solidFill>
                <a:schemeClr val="dk1"/>
              </a:solidFill>
              <a:latin typeface="Calibri"/>
              <a:ea typeface="Calibri"/>
              <a:cs typeface="Calibri"/>
              <a:sym typeface="Calibri"/>
            </a:endParaRPr>
          </a:p>
        </p:txBody>
      </p:sp>
      <p:sp>
        <p:nvSpPr>
          <p:cNvPr id="57" name="Textbox 57"/>
          <p:cNvSpPr txBox="1"/>
          <p:nvPr/>
        </p:nvSpPr>
        <p:spPr>
          <a:xfrm>
            <a:off x="6678229" y="-1171540"/>
            <a:ext cx="184666" cy="400109"/>
          </a:xfrm>
          <a:prstGeom prst="rect">
            <a:avLst/>
          </a:prstGeom>
          <a:noFill/>
          <a:ln>
            <a:noFill/>
          </a:ln>
        </p:spPr>
        <p:txBody>
          <a:bodyPr lIns="91425" tIns="45700" rIns="91425" bIns="45700" anchor="t" anchorCtr="0">
            <a:noAutofit/>
          </a:bodyPr>
          <a:lstStyle/>
          <a:p>
            <a:pPr marL="0" marR="0" lvl="0" indent="0" algn="l" rtl="0">
              <a:spcBef>
                <a:spcPts val="0"/>
              </a:spcBef>
              <a:buNone/>
            </a:pPr>
            <a:endParaRPr sz="2000" dirty="0">
              <a:solidFill>
                <a:schemeClr val="dk1"/>
              </a:solidFill>
              <a:latin typeface="Calibri"/>
              <a:ea typeface="Calibri"/>
              <a:cs typeface="Calibri"/>
              <a:sym typeface="Calibri"/>
            </a:endParaRPr>
          </a:p>
        </p:txBody>
      </p:sp>
      <p:pic>
        <p:nvPicPr>
          <p:cNvPr id="58" name="Textbox 58" descr="m-wave_circle_darkred.png"/>
          <p:cNvPicPr preferRelativeResize="0"/>
          <p:nvPr/>
        </p:nvPicPr>
        <p:blipFill rotWithShape="1">
          <a:blip r:embed="rId2">
            <a:alphaModFix/>
          </a:blip>
          <a:srcRect t="28775" r="40211"/>
          <a:stretch/>
        </p:blipFill>
        <p:spPr>
          <a:xfrm>
            <a:off x="6921259" y="-3137"/>
            <a:ext cx="3129759" cy="37284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lt1"/>
        </a:solidFill>
        <a:effectLst/>
      </p:bgPr>
    </p:bg>
    <p:spTree>
      <p:nvGrpSpPr>
        <p:cNvPr id="1" name="Shape 81"/>
        <p:cNvGrpSpPr/>
        <p:nvPr/>
      </p:nvGrpSpPr>
      <p:grpSpPr>
        <a:xfrm>
          <a:off x="0" y="0"/>
          <a:ext cx="0" cy="0"/>
          <a:chOff x="0" y="0"/>
          <a:chExt cx="0" cy="0"/>
        </a:xfrm>
      </p:grpSpPr>
      <p:sp>
        <p:nvSpPr>
          <p:cNvPr id="82" name="Textbox 82"/>
          <p:cNvSpPr/>
          <p:nvPr/>
        </p:nvSpPr>
        <p:spPr>
          <a:xfrm>
            <a:off x="0" y="-17147"/>
            <a:ext cx="10058399" cy="702945"/>
          </a:xfrm>
          <a:prstGeom prst="rect">
            <a:avLst/>
          </a:prstGeom>
          <a:solidFill>
            <a:srgbClr val="DA1B2C"/>
          </a:solidFill>
          <a:ln>
            <a:noFill/>
          </a:ln>
        </p:spPr>
        <p:txBody>
          <a:bodyPr lIns="101875" tIns="50925" rIns="101875" bIns="50925" anchor="ctr" anchorCtr="0">
            <a:noAutofit/>
          </a:bodyPr>
          <a:lstStyle/>
          <a:p>
            <a:pPr marL="0" marR="0" lvl="0" indent="0" algn="ctr" rtl="0">
              <a:spcBef>
                <a:spcPts val="0"/>
              </a:spcBef>
              <a:buNone/>
            </a:pPr>
            <a:endParaRPr sz="2000" dirty="0">
              <a:solidFill>
                <a:schemeClr val="lt1"/>
              </a:solidFill>
              <a:latin typeface="Calibri"/>
              <a:ea typeface="Calibri"/>
              <a:cs typeface="Calibri"/>
              <a:sym typeface="Calibri"/>
            </a:endParaRPr>
          </a:p>
        </p:txBody>
      </p:sp>
      <p:pic>
        <p:nvPicPr>
          <p:cNvPr id="89" name="Textbox 89" descr="MacLearn_logo_reverse.png"/>
          <p:cNvPicPr preferRelativeResize="0"/>
          <p:nvPr/>
        </p:nvPicPr>
        <p:blipFill rotWithShape="1">
          <a:blip r:embed="rId2">
            <a:alphaModFix/>
          </a:blip>
          <a:srcRect/>
          <a:stretch/>
        </p:blipFill>
        <p:spPr>
          <a:xfrm>
            <a:off x="57148" y="117555"/>
            <a:ext cx="1524000" cy="468227"/>
          </a:xfrm>
          <a:prstGeom prst="rect">
            <a:avLst/>
          </a:prstGeom>
          <a:noFill/>
          <a:ln>
            <a:noFill/>
          </a:ln>
        </p:spPr>
      </p:pic>
      <p:sp>
        <p:nvSpPr>
          <p:cNvPr id="2" name="Title 1"/>
          <p:cNvSpPr>
            <a:spLocks noGrp="1"/>
          </p:cNvSpPr>
          <p:nvPr>
            <p:ph type="title"/>
          </p:nvPr>
        </p:nvSpPr>
        <p:spPr>
          <a:xfrm>
            <a:off x="23515" y="722508"/>
            <a:ext cx="9996324" cy="815797"/>
          </a:xfrm>
        </p:spPr>
        <p:txBody>
          <a:bodyPr/>
          <a:lstStyle>
            <a:lvl1pPr>
              <a:spcBef>
                <a:spcPts val="624"/>
              </a:spcBef>
              <a:defRPr sz="3600" b="0">
                <a:solidFill>
                  <a:srgbClr val="DA1B2C"/>
                </a:solidFill>
                <a:latin typeface="Arial" pitchFamily="34" charset="0"/>
                <a:cs typeface="Arial" pitchFamily="34" charset="0"/>
              </a:defRPr>
            </a:lvl1pPr>
          </a:lstStyle>
          <a:p>
            <a:r>
              <a:rPr lang="en-US" dirty="0"/>
              <a:t>Click to edit Master title style</a:t>
            </a:r>
          </a:p>
        </p:txBody>
      </p:sp>
      <p:sp>
        <p:nvSpPr>
          <p:cNvPr id="6" name="Content Placeholder 5"/>
          <p:cNvSpPr>
            <a:spLocks noGrp="1"/>
          </p:cNvSpPr>
          <p:nvPr>
            <p:ph sz="quarter" idx="10"/>
          </p:nvPr>
        </p:nvSpPr>
        <p:spPr>
          <a:xfrm>
            <a:off x="117582" y="1933292"/>
            <a:ext cx="9804186" cy="5658416"/>
          </a:xfrm>
        </p:spPr>
        <p:txBody>
          <a:bodyPr/>
          <a:lstStyle>
            <a:lvl1pPr marL="457200" indent="-457200">
              <a:spcBef>
                <a:spcPts val="624"/>
              </a:spcBef>
              <a:buClr>
                <a:srgbClr val="4E4E4E"/>
              </a:buClr>
              <a:buFont typeface="Arial" pitchFamily="34" charset="0"/>
              <a:buChar char="•"/>
              <a:defRPr sz="2800">
                <a:solidFill>
                  <a:schemeClr val="tx1"/>
                </a:solidFill>
                <a:latin typeface="Arial" pitchFamily="34" charset="0"/>
                <a:cs typeface="Arial" pitchFamily="34" charset="0"/>
              </a:defRPr>
            </a:lvl1pPr>
            <a:lvl2pPr marL="965200" indent="-457200">
              <a:spcBef>
                <a:spcPts val="624"/>
              </a:spcBef>
              <a:buClr>
                <a:srgbClr val="4E4E4E"/>
              </a:buClr>
              <a:buFont typeface="Arial" pitchFamily="34" charset="0"/>
              <a:buChar char="–"/>
              <a:defRPr sz="2600">
                <a:solidFill>
                  <a:schemeClr val="tx1"/>
                </a:solidFill>
                <a:latin typeface="Arial" pitchFamily="34" charset="0"/>
                <a:cs typeface="Arial" pitchFamily="34" charset="0"/>
              </a:defRPr>
            </a:lvl2pPr>
            <a:lvl3pPr marL="1473200" indent="-457200">
              <a:spcBef>
                <a:spcPts val="624"/>
              </a:spcBef>
              <a:buClr>
                <a:srgbClr val="4E4E4E"/>
              </a:buClr>
              <a:buFont typeface="Wingdings" pitchFamily="2" charset="2"/>
              <a:buChar char="§"/>
              <a:defRPr sz="2400">
                <a:solidFill>
                  <a:schemeClr val="tx1"/>
                </a:solidFill>
                <a:latin typeface="Arial" pitchFamily="34" charset="0"/>
                <a:cs typeface="Arial" pitchFamily="34" charset="0"/>
              </a:defRPr>
            </a:lvl3pPr>
            <a:lvl4pPr marL="1866900" indent="-342900">
              <a:spcBef>
                <a:spcPts val="624"/>
              </a:spcBef>
              <a:buClr>
                <a:srgbClr val="4E4E4E"/>
              </a:buClr>
              <a:buFont typeface="Wingdings" pitchFamily="2" charset="2"/>
              <a:buChar char="q"/>
              <a:defRPr sz="2000">
                <a:solidFill>
                  <a:schemeClr val="tx1"/>
                </a:solidFill>
                <a:latin typeface="Arial" pitchFamily="34" charset="0"/>
                <a:cs typeface="Arial" pitchFamily="34" charset="0"/>
              </a:defRPr>
            </a:lvl4pPr>
            <a:lvl5pPr marL="2374900" indent="-342900">
              <a:spcBef>
                <a:spcPts val="624"/>
              </a:spcBef>
              <a:buClr>
                <a:srgbClr val="4E4E4E"/>
              </a:buClr>
              <a:buFont typeface="Arial" pitchFamily="34" charset="0"/>
              <a:buChar char="•"/>
              <a:defRPr>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igure+Caption">
    <p:bg>
      <p:bgPr>
        <a:solidFill>
          <a:schemeClr val="lt1"/>
        </a:solidFill>
        <a:effectLst/>
      </p:bgPr>
    </p:bg>
    <p:spTree>
      <p:nvGrpSpPr>
        <p:cNvPr id="1" name="Shape 81"/>
        <p:cNvGrpSpPr/>
        <p:nvPr/>
      </p:nvGrpSpPr>
      <p:grpSpPr>
        <a:xfrm>
          <a:off x="0" y="0"/>
          <a:ext cx="0" cy="0"/>
          <a:chOff x="0" y="0"/>
          <a:chExt cx="0" cy="0"/>
        </a:xfrm>
      </p:grpSpPr>
      <p:sp>
        <p:nvSpPr>
          <p:cNvPr id="82" name="Textbox 82"/>
          <p:cNvSpPr/>
          <p:nvPr userDrawn="1"/>
        </p:nvSpPr>
        <p:spPr>
          <a:xfrm>
            <a:off x="0" y="-17147"/>
            <a:ext cx="10058399" cy="702945"/>
          </a:xfrm>
          <a:prstGeom prst="rect">
            <a:avLst/>
          </a:prstGeom>
          <a:solidFill>
            <a:srgbClr val="DA1B2C"/>
          </a:solidFill>
          <a:ln>
            <a:noFill/>
          </a:ln>
        </p:spPr>
        <p:txBody>
          <a:bodyPr lIns="101875" tIns="50925" rIns="101875" bIns="50925" anchor="ctr" anchorCtr="0">
            <a:noAutofit/>
          </a:bodyPr>
          <a:lstStyle/>
          <a:p>
            <a:pPr marL="0" marR="0" lvl="0" indent="0" algn="ctr" rtl="0">
              <a:spcBef>
                <a:spcPts val="0"/>
              </a:spcBef>
              <a:buNone/>
            </a:pPr>
            <a:endParaRPr sz="2000" dirty="0">
              <a:solidFill>
                <a:schemeClr val="lt1"/>
              </a:solidFill>
              <a:latin typeface="Calibri"/>
              <a:ea typeface="Calibri"/>
              <a:cs typeface="Calibri"/>
              <a:sym typeface="Calibri"/>
            </a:endParaRPr>
          </a:p>
        </p:txBody>
      </p:sp>
      <p:pic>
        <p:nvPicPr>
          <p:cNvPr id="89" name="Textbox 89" descr="MacLearn_logo_reverse.png"/>
          <p:cNvPicPr preferRelativeResize="0"/>
          <p:nvPr/>
        </p:nvPicPr>
        <p:blipFill rotWithShape="1">
          <a:blip r:embed="rId2">
            <a:alphaModFix/>
          </a:blip>
          <a:srcRect/>
          <a:stretch/>
        </p:blipFill>
        <p:spPr>
          <a:xfrm>
            <a:off x="57148" y="117555"/>
            <a:ext cx="1524000" cy="468227"/>
          </a:xfrm>
          <a:prstGeom prst="rect">
            <a:avLst/>
          </a:prstGeom>
          <a:noFill/>
          <a:ln>
            <a:noFill/>
          </a:ln>
        </p:spPr>
      </p:pic>
      <p:sp>
        <p:nvSpPr>
          <p:cNvPr id="4" name="Title 1"/>
          <p:cNvSpPr>
            <a:spLocks noGrp="1"/>
          </p:cNvSpPr>
          <p:nvPr>
            <p:ph type="title"/>
          </p:nvPr>
        </p:nvSpPr>
        <p:spPr>
          <a:xfrm>
            <a:off x="0" y="737299"/>
            <a:ext cx="9996324" cy="987115"/>
          </a:xfrm>
        </p:spPr>
        <p:txBody>
          <a:bodyPr/>
          <a:lstStyle>
            <a:lvl1pPr>
              <a:spcBef>
                <a:spcPts val="624"/>
              </a:spcBef>
              <a:defRPr sz="3600" b="0">
                <a:solidFill>
                  <a:srgbClr val="DA1B2C"/>
                </a:solidFill>
                <a:latin typeface="Arial" pitchFamily="34" charset="0"/>
                <a:cs typeface="Arial" pitchFamily="34" charset="0"/>
              </a:defRPr>
            </a:lvl1pPr>
          </a:lstStyle>
          <a:p>
            <a:r>
              <a:rPr lang="en-US" dirty="0"/>
              <a:t>Click to edit Master title style</a:t>
            </a:r>
          </a:p>
        </p:txBody>
      </p:sp>
      <p:sp>
        <p:nvSpPr>
          <p:cNvPr id="5" name="Content Placeholder 5"/>
          <p:cNvSpPr>
            <a:spLocks noGrp="1"/>
          </p:cNvSpPr>
          <p:nvPr>
            <p:ph sz="quarter" idx="10"/>
          </p:nvPr>
        </p:nvSpPr>
        <p:spPr>
          <a:xfrm>
            <a:off x="136632" y="2110519"/>
            <a:ext cx="9804186" cy="2903663"/>
          </a:xfrm>
        </p:spPr>
        <p:txBody>
          <a:bodyPr/>
          <a:lstStyle>
            <a:lvl1pPr marL="457200" indent="-457200">
              <a:spcBef>
                <a:spcPts val="624"/>
              </a:spcBef>
              <a:buClr>
                <a:srgbClr val="4E4E4E"/>
              </a:buClr>
              <a:buFont typeface="Arial" pitchFamily="34" charset="0"/>
              <a:buChar char="•"/>
              <a:defRPr sz="2800">
                <a:solidFill>
                  <a:schemeClr val="tx1"/>
                </a:solidFill>
                <a:latin typeface="Arial" pitchFamily="34" charset="0"/>
                <a:cs typeface="Arial" pitchFamily="34" charset="0"/>
              </a:defRPr>
            </a:lvl1pPr>
            <a:lvl2pPr marL="965200" indent="-457200">
              <a:spcBef>
                <a:spcPts val="624"/>
              </a:spcBef>
              <a:buClr>
                <a:srgbClr val="4E4E4E"/>
              </a:buClr>
              <a:buFont typeface="Arial" pitchFamily="34" charset="0"/>
              <a:buChar char="–"/>
              <a:defRPr sz="2600">
                <a:solidFill>
                  <a:schemeClr val="tx1"/>
                </a:solidFill>
                <a:latin typeface="Arial" pitchFamily="34" charset="0"/>
                <a:cs typeface="Arial" pitchFamily="34" charset="0"/>
              </a:defRPr>
            </a:lvl2pPr>
            <a:lvl3pPr marL="1473200" indent="-457200">
              <a:spcBef>
                <a:spcPts val="624"/>
              </a:spcBef>
              <a:buClr>
                <a:srgbClr val="4E4E4E"/>
              </a:buClr>
              <a:buFont typeface="Wingdings" pitchFamily="2" charset="2"/>
              <a:buChar char="§"/>
              <a:defRPr sz="2400">
                <a:solidFill>
                  <a:schemeClr val="tx1"/>
                </a:solidFill>
                <a:latin typeface="Arial" pitchFamily="34" charset="0"/>
                <a:cs typeface="Arial" pitchFamily="34" charset="0"/>
              </a:defRPr>
            </a:lvl3pPr>
            <a:lvl4pPr marL="1866900" indent="-342900">
              <a:spcBef>
                <a:spcPts val="624"/>
              </a:spcBef>
              <a:buClr>
                <a:srgbClr val="4E4E4E"/>
              </a:buClr>
              <a:buFont typeface="Wingdings" pitchFamily="2" charset="2"/>
              <a:buChar char="q"/>
              <a:defRPr sz="2000">
                <a:solidFill>
                  <a:schemeClr val="tx1"/>
                </a:solidFill>
                <a:latin typeface="Arial" pitchFamily="34" charset="0"/>
                <a:cs typeface="Arial" pitchFamily="34" charset="0"/>
              </a:defRPr>
            </a:lvl4pPr>
            <a:lvl5pPr marL="2374900" indent="-342900">
              <a:spcBef>
                <a:spcPts val="624"/>
              </a:spcBef>
              <a:buClr>
                <a:srgbClr val="4E4E4E"/>
              </a:buClr>
              <a:buFont typeface="Arial" pitchFamily="34" charset="0"/>
              <a:buChar char="•"/>
              <a:defRPr>
                <a:solidFill>
                  <a:schemeClr val="tx1"/>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190500" y="5200650"/>
            <a:ext cx="3162300" cy="2114550"/>
          </a:xfrm>
        </p:spPr>
        <p:txBody>
          <a:bodyPr/>
          <a:lstStyle/>
          <a:p>
            <a:endParaRPr lang="en-US" dirty="0"/>
          </a:p>
        </p:txBody>
      </p:sp>
      <p:sp>
        <p:nvSpPr>
          <p:cNvPr id="7" name="Picture Placeholder 6"/>
          <p:cNvSpPr>
            <a:spLocks noGrp="1"/>
          </p:cNvSpPr>
          <p:nvPr>
            <p:ph type="pic" sz="quarter" idx="12"/>
          </p:nvPr>
        </p:nvSpPr>
        <p:spPr>
          <a:xfrm>
            <a:off x="6229350" y="5429250"/>
            <a:ext cx="3124200" cy="188595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ull bleed 2">
    <p:bg>
      <p:bgPr>
        <a:solidFill>
          <a:schemeClr val="dk2"/>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subTitle" idx="1"/>
          </p:nvPr>
        </p:nvSpPr>
        <p:spPr>
          <a:xfrm>
            <a:off x="0" y="4826000"/>
            <a:ext cx="10058399" cy="757000"/>
          </a:xfrm>
          <a:prstGeom prst="rect">
            <a:avLst/>
          </a:prstGeom>
          <a:noFill/>
          <a:ln>
            <a:noFill/>
          </a:ln>
        </p:spPr>
        <p:txBody>
          <a:bodyPr lIns="91425" tIns="91425" rIns="91425" bIns="91425" anchor="t" anchorCtr="0"/>
          <a:lstStyle>
            <a:lvl1pPr marL="0" marR="0" lvl="0" indent="0" algn="ctr" rtl="0">
              <a:spcBef>
                <a:spcPts val="800"/>
              </a:spcBef>
              <a:buClr>
                <a:srgbClr val="FFFFFF"/>
              </a:buClr>
              <a:buFont typeface="Arial"/>
              <a:buNone/>
              <a:defRPr sz="4000" b="0" i="0" u="none" strike="noStrike" cap="none">
                <a:solidFill>
                  <a:srgbClr val="FFFFFF"/>
                </a:solidFill>
                <a:latin typeface="Helvetica Neue"/>
                <a:ea typeface="Helvetica Neue"/>
                <a:cs typeface="Helvetica Neue"/>
                <a:sym typeface="Helvetica Neue"/>
              </a:defRPr>
            </a:lvl1pPr>
            <a:lvl2pPr marL="509411" marR="0" lvl="1" indent="-1411" algn="ctr" rtl="0">
              <a:spcBef>
                <a:spcPts val="620"/>
              </a:spcBef>
              <a:buClr>
                <a:srgbClr val="888888"/>
              </a:buClr>
              <a:buFont typeface="Arial"/>
              <a:buNone/>
              <a:defRPr sz="3100" b="0" i="0" u="none" strike="noStrike" cap="none">
                <a:solidFill>
                  <a:srgbClr val="888888"/>
                </a:solidFill>
                <a:latin typeface="Helvetica Neue"/>
                <a:ea typeface="Helvetica Neue"/>
                <a:cs typeface="Helvetica Neue"/>
                <a:sym typeface="Helvetica Neue"/>
              </a:defRPr>
            </a:lvl2pPr>
            <a:lvl3pPr marL="1018823" marR="0" lvl="2" indent="-2823" algn="ctr" rtl="0">
              <a:spcBef>
                <a:spcPts val="540"/>
              </a:spcBef>
              <a:buClr>
                <a:srgbClr val="888888"/>
              </a:buClr>
              <a:buFont typeface="Arial"/>
              <a:buNone/>
              <a:defRPr sz="2700" b="0" i="0" u="none" strike="noStrike" cap="none">
                <a:solidFill>
                  <a:srgbClr val="888888"/>
                </a:solidFill>
                <a:latin typeface="Helvetica Neue"/>
                <a:ea typeface="Helvetica Neue"/>
                <a:cs typeface="Helvetica Neue"/>
                <a:sym typeface="Helvetica Neue"/>
              </a:defRPr>
            </a:lvl3pPr>
            <a:lvl4pPr marL="1528237" marR="0" lvl="3" indent="-4237"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4pPr>
            <a:lvl5pPr marL="2037649" marR="0" lvl="4" indent="-5649" algn="ctr" rtl="0">
              <a:spcBef>
                <a:spcPts val="440"/>
              </a:spcBef>
              <a:buClr>
                <a:srgbClr val="888888"/>
              </a:buClr>
              <a:buFont typeface="Arial"/>
              <a:buNone/>
              <a:defRPr sz="2200" b="0" i="0" u="none" strike="noStrike" cap="none">
                <a:solidFill>
                  <a:srgbClr val="888888"/>
                </a:solidFill>
                <a:latin typeface="Helvetica Neue"/>
                <a:ea typeface="Helvetica Neue"/>
                <a:cs typeface="Helvetica Neue"/>
                <a:sym typeface="Helvetica Neue"/>
              </a:defRPr>
            </a:lvl5pPr>
            <a:lvl6pPr marL="2547061" marR="0" lvl="5" indent="-7061"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6pPr>
            <a:lvl7pPr marL="3056473" marR="0" lvl="6" indent="-8472"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7pPr>
            <a:lvl8pPr marL="3565885" marR="0" lvl="7" indent="-9885"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8pPr>
            <a:lvl9pPr marL="4075298" marR="0" lvl="8" indent="-11298" algn="ctr" rtl="0">
              <a:spcBef>
                <a:spcPts val="440"/>
              </a:spcBef>
              <a:buClr>
                <a:srgbClr val="888888"/>
              </a:buClr>
              <a:buFont typeface="Arial"/>
              <a:buNone/>
              <a:defRPr sz="2200" b="0" i="0" u="none" strike="noStrike" cap="none">
                <a:solidFill>
                  <a:srgbClr val="888888"/>
                </a:solidFill>
                <a:latin typeface="Calibri"/>
                <a:ea typeface="Calibri"/>
                <a:cs typeface="Calibri"/>
                <a:sym typeface="Calibri"/>
              </a:defRPr>
            </a:lvl9pPr>
          </a:lstStyle>
          <a:p>
            <a:endParaRPr/>
          </a:p>
        </p:txBody>
      </p:sp>
      <p:sp>
        <p:nvSpPr>
          <p:cNvPr id="307" name="Shape 307"/>
          <p:cNvSpPr txBox="1"/>
          <p:nvPr/>
        </p:nvSpPr>
        <p:spPr>
          <a:xfrm>
            <a:off x="243839" y="7206192"/>
            <a:ext cx="3185160" cy="413807"/>
          </a:xfrm>
          <a:prstGeom prst="rect">
            <a:avLst/>
          </a:prstGeom>
          <a:noFill/>
          <a:ln>
            <a:noFill/>
          </a:ln>
        </p:spPr>
        <p:txBody>
          <a:bodyPr lIns="101875" tIns="50925" rIns="101875" bIns="50925" anchor="ctr" anchorCtr="0">
            <a:noAutofit/>
          </a:bodyPr>
          <a:lstStyle/>
          <a:p>
            <a:pPr marL="0" marR="0" lvl="0" indent="0" algn="l" rtl="0">
              <a:spcBef>
                <a:spcPts val="0"/>
              </a:spcBef>
              <a:buSzPct val="25000"/>
              <a:buNone/>
            </a:pPr>
            <a:r>
              <a:rPr lang="en-US" sz="1000" b="0" i="0" dirty="0">
                <a:solidFill>
                  <a:srgbClr val="800D1D"/>
                </a:solidFill>
                <a:latin typeface="Helvetica Neue"/>
                <a:ea typeface="Helvetica Neue"/>
                <a:cs typeface="Helvetica Neue"/>
                <a:sym typeface="Helvetica Neue"/>
              </a:rPr>
              <a:t>macmillanlearning.com</a:t>
            </a:r>
          </a:p>
        </p:txBody>
      </p:sp>
      <p:sp>
        <p:nvSpPr>
          <p:cNvPr id="309" name="Shape 309"/>
          <p:cNvSpPr txBox="1"/>
          <p:nvPr/>
        </p:nvSpPr>
        <p:spPr>
          <a:xfrm>
            <a:off x="0" y="5740400"/>
            <a:ext cx="10058399" cy="1295400"/>
          </a:xfrm>
          <a:prstGeom prst="rect">
            <a:avLst/>
          </a:prstGeom>
          <a:noFill/>
          <a:ln>
            <a:noFill/>
          </a:ln>
        </p:spPr>
        <p:txBody>
          <a:bodyPr lIns="101875" tIns="50925" rIns="101875" bIns="50925" anchor="t" anchorCtr="0">
            <a:noAutofit/>
          </a:bodyPr>
          <a:lstStyle/>
          <a:p>
            <a:pPr marL="0" marR="0" lvl="0" indent="0" algn="ctr" rtl="0">
              <a:spcBef>
                <a:spcPts val="0"/>
              </a:spcBef>
              <a:buClr>
                <a:srgbClr val="FFFFFF"/>
              </a:buClr>
              <a:buSzPct val="25000"/>
              <a:buFont typeface="Arial"/>
              <a:buNone/>
            </a:pPr>
            <a:r>
              <a:rPr lang="en-US" sz="2400" b="0" i="0" dirty="0">
                <a:solidFill>
                  <a:srgbClr val="FFFFFF"/>
                </a:solidFill>
                <a:latin typeface="Helvetica Neue"/>
                <a:ea typeface="Helvetica Neue"/>
                <a:cs typeface="Helvetica Neue"/>
                <a:sym typeface="Helvetica Neue"/>
              </a:rPr>
              <a:t>Text, bullets, language</a:t>
            </a:r>
          </a:p>
        </p:txBody>
      </p:sp>
      <p:pic>
        <p:nvPicPr>
          <p:cNvPr id="312" name="Shape 312" descr="Full_Bleed_ML_Logo_DarkRed.png"/>
          <p:cNvPicPr preferRelativeResize="0"/>
          <p:nvPr/>
        </p:nvPicPr>
        <p:blipFill rotWithShape="1">
          <a:blip r:embed="rId2">
            <a:alphaModFix/>
          </a:blip>
          <a:srcRect/>
          <a:stretch/>
        </p:blipFill>
        <p:spPr>
          <a:xfrm>
            <a:off x="3970605" y="2600586"/>
            <a:ext cx="2112693" cy="21156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art Opener">
    <p:bg>
      <p:bgPr>
        <a:solidFill>
          <a:schemeClr val="dk2"/>
        </a:solidFill>
        <a:effectLst/>
      </p:bgPr>
    </p:bg>
    <p:spTree>
      <p:nvGrpSpPr>
        <p:cNvPr id="1" name="Shape 269"/>
        <p:cNvGrpSpPr/>
        <p:nvPr/>
      </p:nvGrpSpPr>
      <p:grpSpPr>
        <a:xfrm>
          <a:off x="0" y="0"/>
          <a:ext cx="0" cy="0"/>
          <a:chOff x="0" y="0"/>
          <a:chExt cx="0" cy="0"/>
        </a:xfrm>
      </p:grpSpPr>
      <p:sp>
        <p:nvSpPr>
          <p:cNvPr id="277" name="Textbox 277"/>
          <p:cNvSpPr/>
          <p:nvPr/>
        </p:nvSpPr>
        <p:spPr>
          <a:xfrm rot="5400000">
            <a:off x="7281309" y="548822"/>
            <a:ext cx="2304467" cy="2236688"/>
          </a:xfrm>
          <a:prstGeom prst="ellipse">
            <a:avLst/>
          </a:prstGeom>
          <a:noFill/>
          <a:ln w="381000" cap="flat" cmpd="sng">
            <a:solidFill>
              <a:schemeClr val="accent6"/>
            </a:solidFill>
            <a:prstDash val="solid"/>
            <a:round/>
            <a:headEnd type="none" w="med" len="med"/>
            <a:tailEnd type="none" w="med" len="med"/>
          </a:ln>
        </p:spPr>
        <p:txBody>
          <a:bodyPr lIns="101875" tIns="50925" rIns="101875" bIns="50925" anchor="ctr" anchorCtr="0">
            <a:noAutofit/>
          </a:bodyPr>
          <a:lstStyle/>
          <a:p>
            <a:pPr marL="0" marR="0" lvl="0" indent="0" algn="ctr" rtl="0">
              <a:spcBef>
                <a:spcPts val="0"/>
              </a:spcBef>
              <a:buNone/>
            </a:pPr>
            <a:endParaRPr sz="2000" dirty="0">
              <a:solidFill>
                <a:srgbClr val="666666"/>
              </a:solidFill>
              <a:latin typeface="Calibri"/>
              <a:ea typeface="Calibri"/>
              <a:cs typeface="Calibri"/>
              <a:sym typeface="Calibri"/>
            </a:endParaRPr>
          </a:p>
        </p:txBody>
      </p:sp>
      <p:sp>
        <p:nvSpPr>
          <p:cNvPr id="270" name="Textbox 270"/>
          <p:cNvSpPr/>
          <p:nvPr/>
        </p:nvSpPr>
        <p:spPr>
          <a:xfrm rot="5400000">
            <a:off x="7281310" y="548821"/>
            <a:ext cx="2304467" cy="2236688"/>
          </a:xfrm>
          <a:prstGeom prst="ellipse">
            <a:avLst/>
          </a:prstGeom>
          <a:noFill/>
          <a:ln w="381000" cap="flat" cmpd="sng">
            <a:solidFill>
              <a:srgbClr val="800D1D"/>
            </a:solidFill>
            <a:prstDash val="solid"/>
            <a:round/>
            <a:headEnd type="none" w="med" len="med"/>
            <a:tailEnd type="none" w="med" len="med"/>
          </a:ln>
        </p:spPr>
        <p:txBody>
          <a:bodyPr lIns="101875" tIns="50925" rIns="101875" bIns="50925" anchor="ctr" anchorCtr="0">
            <a:noAutofit/>
          </a:bodyPr>
          <a:lstStyle/>
          <a:p>
            <a:pPr marL="0" marR="0" lvl="0" indent="0" algn="ctr" rtl="0">
              <a:spcBef>
                <a:spcPts val="0"/>
              </a:spcBef>
              <a:buNone/>
            </a:pPr>
            <a:endParaRPr sz="2000" dirty="0">
              <a:solidFill>
                <a:srgbClr val="666666"/>
              </a:solidFill>
              <a:latin typeface="Calibri"/>
              <a:ea typeface="Calibri"/>
              <a:cs typeface="Calibri"/>
              <a:sym typeface="Calibri"/>
            </a:endParaRPr>
          </a:p>
        </p:txBody>
      </p:sp>
      <p:sp>
        <p:nvSpPr>
          <p:cNvPr id="274" name="Textbox 274"/>
          <p:cNvSpPr txBox="1">
            <a:spLocks noGrp="1"/>
          </p:cNvSpPr>
          <p:nvPr>
            <p:ph type="body" idx="3"/>
          </p:nvPr>
        </p:nvSpPr>
        <p:spPr>
          <a:xfrm>
            <a:off x="350946" y="3833778"/>
            <a:ext cx="9326452" cy="1036320"/>
          </a:xfrm>
          <a:prstGeom prst="rect">
            <a:avLst/>
          </a:prstGeom>
          <a:noFill/>
          <a:ln>
            <a:noFill/>
          </a:ln>
        </p:spPr>
        <p:txBody>
          <a:bodyPr lIns="91425" tIns="91425" rIns="91425" bIns="91425" anchor="t" anchorCtr="0"/>
          <a:lstStyle>
            <a:lvl1pPr marL="0" marR="0" lvl="0" indent="0" algn="l" rtl="0">
              <a:spcBef>
                <a:spcPts val="1760"/>
              </a:spcBef>
              <a:buClr>
                <a:schemeClr val="lt1"/>
              </a:buClr>
              <a:buFont typeface="Arial"/>
              <a:buNone/>
              <a:defRPr sz="8800" b="1"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dk1"/>
              </a:buClr>
              <a:buFont typeface="Arial"/>
              <a:buNone/>
              <a:defRPr sz="3100" b="0" i="0" u="none" strike="noStrike" cap="none">
                <a:solidFill>
                  <a:schemeClr val="dk1"/>
                </a:solidFill>
                <a:latin typeface="Helvetica Neue"/>
                <a:ea typeface="Helvetica Neue"/>
                <a:cs typeface="Helvetica Neue"/>
                <a:sym typeface="Helvetica Neue"/>
              </a:defRPr>
            </a:lvl2pPr>
            <a:lvl3pPr marL="1018825" marR="0" lvl="2" indent="-2825" algn="l" rtl="0">
              <a:spcBef>
                <a:spcPts val="540"/>
              </a:spcBef>
              <a:buClr>
                <a:schemeClr val="dk1"/>
              </a:buClr>
              <a:buFont typeface="Arial"/>
              <a:buNone/>
              <a:defRPr sz="2700" b="0" i="0" u="none" strike="noStrike" cap="none">
                <a:solidFill>
                  <a:schemeClr val="dk1"/>
                </a:solidFill>
                <a:latin typeface="Helvetica Neue"/>
                <a:ea typeface="Helvetica Neue"/>
                <a:cs typeface="Helvetica Neue"/>
                <a:sym typeface="Helvetica Neue"/>
              </a:defRPr>
            </a:lvl3pPr>
            <a:lvl4pPr marL="1528237" marR="0" lvl="3" indent="-4237" algn="l" rtl="0">
              <a:spcBef>
                <a:spcPts val="440"/>
              </a:spcBef>
              <a:buClr>
                <a:schemeClr val="dk1"/>
              </a:buClr>
              <a:buFont typeface="Arial"/>
              <a:buNone/>
              <a:defRPr sz="2200" b="0" i="0" u="none" strike="noStrike" cap="none">
                <a:solidFill>
                  <a:schemeClr val="dk1"/>
                </a:solidFill>
                <a:latin typeface="Helvetica Neue"/>
                <a:ea typeface="Helvetica Neue"/>
                <a:cs typeface="Helvetica Neue"/>
                <a:sym typeface="Helvetica Neue"/>
              </a:defRPr>
            </a:lvl4pPr>
            <a:lvl5pPr marL="2037649" marR="0" lvl="4" indent="-5649" algn="l" rtl="0">
              <a:spcBef>
                <a:spcPts val="440"/>
              </a:spcBef>
              <a:buClr>
                <a:schemeClr val="dk1"/>
              </a:buClr>
              <a:buFont typeface="Arial"/>
              <a:buNone/>
              <a:defRPr sz="2200" b="0" i="0" u="none" strike="noStrike" cap="none">
                <a:solidFill>
                  <a:schemeClr val="dk1"/>
                </a:solidFill>
                <a:latin typeface="Helvetica Neue"/>
                <a:ea typeface="Helvetica Neue"/>
                <a:cs typeface="Helvetica Neue"/>
                <a:sym typeface="Helvetica Neue"/>
              </a:defRPr>
            </a:lvl5pPr>
            <a:lvl6pPr marL="2801767" marR="0" lvl="5" indent="-122066" algn="l" rtl="0">
              <a:spcBef>
                <a:spcPts val="440"/>
              </a:spcBef>
              <a:buClr>
                <a:schemeClr val="lt1"/>
              </a:buClr>
              <a:buSzPct val="100000"/>
              <a:buFont typeface="Arial"/>
              <a:buChar char="•"/>
              <a:defRPr sz="2200" b="0" i="0" u="none" strike="noStrike" cap="none">
                <a:solidFill>
                  <a:schemeClr val="lt1"/>
                </a:solidFill>
                <a:latin typeface="Calibri"/>
                <a:ea typeface="Calibri"/>
                <a:cs typeface="Calibri"/>
                <a:sym typeface="Calibri"/>
              </a:defRPr>
            </a:lvl6pPr>
            <a:lvl7pPr marL="3311180" marR="0" lvl="6" indent="-123480" algn="l" rtl="0">
              <a:spcBef>
                <a:spcPts val="440"/>
              </a:spcBef>
              <a:buClr>
                <a:schemeClr val="lt1"/>
              </a:buClr>
              <a:buSzPct val="100000"/>
              <a:buFont typeface="Arial"/>
              <a:buChar char="•"/>
              <a:defRPr sz="2200" b="0" i="0" u="none" strike="noStrike" cap="none">
                <a:solidFill>
                  <a:schemeClr val="lt1"/>
                </a:solidFill>
                <a:latin typeface="Calibri"/>
                <a:ea typeface="Calibri"/>
                <a:cs typeface="Calibri"/>
                <a:sym typeface="Calibri"/>
              </a:defRPr>
            </a:lvl7pPr>
            <a:lvl8pPr marL="3820592" marR="0" lvl="7" indent="-124891" algn="l" rtl="0">
              <a:spcBef>
                <a:spcPts val="440"/>
              </a:spcBef>
              <a:buClr>
                <a:schemeClr val="lt1"/>
              </a:buClr>
              <a:buSzPct val="100000"/>
              <a:buFont typeface="Arial"/>
              <a:buChar char="•"/>
              <a:defRPr sz="2200" b="0" i="0" u="none" strike="noStrike" cap="none">
                <a:solidFill>
                  <a:schemeClr val="lt1"/>
                </a:solidFill>
                <a:latin typeface="Calibri"/>
                <a:ea typeface="Calibri"/>
                <a:cs typeface="Calibri"/>
                <a:sym typeface="Calibri"/>
              </a:defRPr>
            </a:lvl8pPr>
            <a:lvl9pPr marL="4330004" marR="0" lvl="8" indent="-126303" algn="l" rtl="0">
              <a:spcBef>
                <a:spcPts val="440"/>
              </a:spcBef>
              <a:buClr>
                <a:schemeClr val="lt1"/>
              </a:buClr>
              <a:buSzPct val="100000"/>
              <a:buFont typeface="Arial"/>
              <a:buChar char="•"/>
              <a:defRPr sz="2200" b="0" i="0" u="none" strike="noStrike" cap="none">
                <a:solidFill>
                  <a:schemeClr val="lt1"/>
                </a:solidFill>
                <a:latin typeface="Calibri"/>
                <a:ea typeface="Calibri"/>
                <a:cs typeface="Calibri"/>
                <a:sym typeface="Calibri"/>
              </a:defRPr>
            </a:lvl9pPr>
          </a:lstStyle>
          <a:p>
            <a:endParaRPr/>
          </a:p>
        </p:txBody>
      </p:sp>
      <p:cxnSp>
        <p:nvCxnSpPr>
          <p:cNvPr id="273" name="Textbox 273"/>
          <p:cNvCxnSpPr/>
          <p:nvPr/>
        </p:nvCxnSpPr>
        <p:spPr>
          <a:xfrm>
            <a:off x="515889" y="5299825"/>
            <a:ext cx="3604823" cy="0"/>
          </a:xfrm>
          <a:prstGeom prst="straightConnector1">
            <a:avLst/>
          </a:prstGeom>
          <a:noFill/>
          <a:ln w="127000" cap="flat" cmpd="sng">
            <a:solidFill>
              <a:schemeClr val="lt1"/>
            </a:solidFill>
            <a:prstDash val="solid"/>
            <a:round/>
            <a:headEnd type="none" w="med" len="med"/>
            <a:tailEnd type="none" w="med" len="med"/>
          </a:ln>
        </p:spPr>
      </p:cxnSp>
      <p:sp>
        <p:nvSpPr>
          <p:cNvPr id="272" name="Textbox 272"/>
          <p:cNvSpPr txBox="1">
            <a:spLocks noGrp="1"/>
          </p:cNvSpPr>
          <p:nvPr>
            <p:ph type="subTitle" idx="2"/>
          </p:nvPr>
        </p:nvSpPr>
        <p:spPr>
          <a:xfrm>
            <a:off x="416727" y="5383655"/>
            <a:ext cx="9260672" cy="1392809"/>
          </a:xfrm>
          <a:prstGeom prst="rect">
            <a:avLst/>
          </a:prstGeom>
          <a:noFill/>
          <a:ln>
            <a:noFill/>
          </a:ln>
        </p:spPr>
        <p:txBody>
          <a:bodyPr lIns="91425" tIns="91425" rIns="91425" bIns="91425" anchor="t" anchorCtr="0"/>
          <a:lstStyle>
            <a:lvl1pPr marL="0" marR="0" lvl="0" indent="0" algn="l" rtl="0">
              <a:spcBef>
                <a:spcPts val="480"/>
              </a:spcBef>
              <a:buClr>
                <a:srgbClr val="FFFFFF"/>
              </a:buClr>
              <a:buFont typeface="Arial"/>
              <a:buNone/>
              <a:defRPr sz="2400" b="0" i="0" u="none" strike="noStrike" cap="none">
                <a:solidFill>
                  <a:srgbClr val="FFFFFF"/>
                </a:solidFill>
                <a:latin typeface="Helvetica Neue"/>
                <a:ea typeface="Helvetica Neue"/>
                <a:cs typeface="Helvetica Neue"/>
                <a:sym typeface="Helvetica Neue"/>
              </a:defRPr>
            </a:lvl1pPr>
            <a:lvl2pPr marL="509411" marR="0" lvl="1" indent="-1411" algn="ctr"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3" marR="0" lvl="2" indent="-2823" algn="ctr"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ctr"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ctr"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547061" marR="0" lvl="5" indent="-7061" algn="ctr" rtl="0">
              <a:spcBef>
                <a:spcPts val="440"/>
              </a:spcBef>
              <a:buClr>
                <a:schemeClr val="lt1"/>
              </a:buClr>
              <a:buFont typeface="Arial"/>
              <a:buNone/>
              <a:defRPr sz="2200" b="0" i="0" u="none" strike="noStrike" cap="none">
                <a:solidFill>
                  <a:schemeClr val="lt1"/>
                </a:solidFill>
                <a:latin typeface="Calibri"/>
                <a:ea typeface="Calibri"/>
                <a:cs typeface="Calibri"/>
                <a:sym typeface="Calibri"/>
              </a:defRPr>
            </a:lvl6pPr>
            <a:lvl7pPr marL="3056473" marR="0" lvl="6" indent="-8472" algn="ctr" rtl="0">
              <a:spcBef>
                <a:spcPts val="440"/>
              </a:spcBef>
              <a:buClr>
                <a:schemeClr val="lt1"/>
              </a:buClr>
              <a:buFont typeface="Arial"/>
              <a:buNone/>
              <a:defRPr sz="2200" b="0" i="0" u="none" strike="noStrike" cap="none">
                <a:solidFill>
                  <a:schemeClr val="lt1"/>
                </a:solidFill>
                <a:latin typeface="Calibri"/>
                <a:ea typeface="Calibri"/>
                <a:cs typeface="Calibri"/>
                <a:sym typeface="Calibri"/>
              </a:defRPr>
            </a:lvl7pPr>
            <a:lvl8pPr marL="3565885" marR="0" lvl="7" indent="-9885" algn="ctr" rtl="0">
              <a:spcBef>
                <a:spcPts val="440"/>
              </a:spcBef>
              <a:buClr>
                <a:schemeClr val="lt1"/>
              </a:buClr>
              <a:buFont typeface="Arial"/>
              <a:buNone/>
              <a:defRPr sz="2200" b="0" i="0" u="none" strike="noStrike" cap="none">
                <a:solidFill>
                  <a:schemeClr val="lt1"/>
                </a:solidFill>
                <a:latin typeface="Calibri"/>
                <a:ea typeface="Calibri"/>
                <a:cs typeface="Calibri"/>
                <a:sym typeface="Calibri"/>
              </a:defRPr>
            </a:lvl8pPr>
            <a:lvl9pPr marL="4075298" marR="0" lvl="8" indent="-11298" algn="ctr" rtl="0">
              <a:spcBef>
                <a:spcPts val="440"/>
              </a:spcBef>
              <a:buClr>
                <a:schemeClr val="lt1"/>
              </a:buClr>
              <a:buFont typeface="Arial"/>
              <a:buNone/>
              <a:defRPr sz="2200" b="0" i="0" u="none" strike="noStrike" cap="none">
                <a:solidFill>
                  <a:schemeClr val="lt1"/>
                </a:solidFill>
                <a:latin typeface="Calibri"/>
                <a:ea typeface="Calibri"/>
                <a:cs typeface="Calibri"/>
                <a:sym typeface="Calibri"/>
              </a:defRPr>
            </a:lvl9pPr>
          </a:lstStyle>
          <a:p>
            <a:endParaRPr/>
          </a:p>
        </p:txBody>
      </p:sp>
      <p:sp>
        <p:nvSpPr>
          <p:cNvPr id="2" name="Title 1"/>
          <p:cNvSpPr>
            <a:spLocks noGrp="1"/>
          </p:cNvSpPr>
          <p:nvPr>
            <p:ph type="title"/>
          </p:nvPr>
        </p:nvSpPr>
        <p:spPr>
          <a:xfrm>
            <a:off x="1745177" y="5111856"/>
            <a:ext cx="6895900" cy="1295400"/>
          </a:xfrm>
        </p:spPr>
        <p:txBody>
          <a:bodyPr/>
          <a:lstStyle/>
          <a:p>
            <a:r>
              <a:rPr lang="en-US" dirty="0"/>
              <a:t>Click to edit Master title style</a:t>
            </a:r>
          </a:p>
        </p:txBody>
      </p:sp>
      <p:sp>
        <p:nvSpPr>
          <p:cNvPr id="4" name="Content Placeholder 3"/>
          <p:cNvSpPr>
            <a:spLocks noGrp="1"/>
          </p:cNvSpPr>
          <p:nvPr>
            <p:ph sz="quarter" idx="10"/>
          </p:nvPr>
        </p:nvSpPr>
        <p:spPr>
          <a:xfrm>
            <a:off x="7954963" y="1006475"/>
            <a:ext cx="1204912" cy="1355725"/>
          </a:xfrm>
        </p:spPr>
        <p:txBody>
          <a:bodyPr/>
          <a:lstStyle/>
          <a:p>
            <a:pPr lvl="0"/>
            <a:endParaRPr lang="en-US" dirty="0"/>
          </a:p>
        </p:txBody>
      </p:sp>
      <p:sp>
        <p:nvSpPr>
          <p:cNvPr id="6" name="Picture Placeholder 5"/>
          <p:cNvSpPr>
            <a:spLocks noGrp="1"/>
          </p:cNvSpPr>
          <p:nvPr>
            <p:ph type="pic" sz="quarter" idx="11"/>
          </p:nvPr>
        </p:nvSpPr>
        <p:spPr>
          <a:xfrm>
            <a:off x="152400" y="1920875"/>
            <a:ext cx="3794125" cy="5135563"/>
          </a:xfrm>
        </p:spPr>
        <p:txBody>
          <a:bodyPr/>
          <a:lstStyle/>
          <a:p>
            <a:endParaRPr lang="en-US" dirty="0"/>
          </a:p>
        </p:txBody>
      </p:sp>
      <p:sp>
        <p:nvSpPr>
          <p:cNvPr id="8" name="Content Placeholder 7"/>
          <p:cNvSpPr>
            <a:spLocks noGrp="1"/>
          </p:cNvSpPr>
          <p:nvPr>
            <p:ph sz="quarter" idx="12"/>
          </p:nvPr>
        </p:nvSpPr>
        <p:spPr>
          <a:xfrm>
            <a:off x="7908925" y="7299325"/>
            <a:ext cx="1966913" cy="400079"/>
          </a:xfrm>
          <a:solidFill>
            <a:schemeClr val="dk2"/>
          </a:solidFill>
        </p:spPr>
        <p:txBody>
          <a:bodyPr wrap="square" rtlCol="0" anchor="ctr">
            <a:spAutoFit/>
          </a:bodyPr>
          <a:lstStyle>
            <a:lvl1pPr>
              <a:defRPr lang="en-US" sz="1400" dirty="0">
                <a:solidFill>
                  <a:schemeClr val="bg1"/>
                </a:solidFill>
                <a:latin typeface="Arial" pitchFamily="34" charset="0"/>
                <a:ea typeface="Century Gothic" charset="0"/>
                <a:cs typeface="Arial" pitchFamily="34" charset="0"/>
                <a:sym typeface="Arial"/>
              </a:defRPr>
            </a:lvl1pPr>
          </a:lstStyle>
          <a:p>
            <a:pPr lvl="0">
              <a:spcBef>
                <a:spcPts val="0"/>
              </a:spcBef>
            </a:pPr>
            <a:endParaRPr lang="en-US" dirty="0"/>
          </a:p>
        </p:txBody>
      </p:sp>
      <p:sp>
        <p:nvSpPr>
          <p:cNvPr id="3" name="Rectangle 2"/>
          <p:cNvSpPr/>
          <p:nvPr userDrawn="1"/>
        </p:nvSpPr>
        <p:spPr>
          <a:xfrm>
            <a:off x="106680" y="60960"/>
            <a:ext cx="1981200" cy="960120"/>
          </a:xfrm>
          <a:prstGeom prst="rect">
            <a:avLst/>
          </a:prstGeom>
          <a:solidFill>
            <a:srgbClr val="DA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13"/>
          </p:nvPr>
        </p:nvSpPr>
        <p:spPr>
          <a:xfrm>
            <a:off x="381000" y="244475"/>
            <a:ext cx="1158875" cy="425450"/>
          </a:xfrm>
        </p:spPr>
        <p:txBody>
          <a:bodyPr/>
          <a:lstStyle/>
          <a:p>
            <a:endParaRPr lang="en-US" dirty="0"/>
          </a:p>
        </p:txBody>
      </p:sp>
    </p:spTree>
    <p:extLst>
      <p:ext uri="{BB962C8B-B14F-4D97-AF65-F5344CB8AC3E}">
        <p14:creationId xmlns:p14="http://schemas.microsoft.com/office/powerpoint/2010/main" val="218453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pic>
        <p:nvPicPr>
          <p:cNvPr id="14" name="Textbox 14" descr="MacLearn_logo_reverse.png"/>
          <p:cNvPicPr preferRelativeResize="0"/>
          <p:nvPr/>
        </p:nvPicPr>
        <p:blipFill rotWithShape="1">
          <a:blip r:embed="rId9">
            <a:alphaModFix/>
          </a:blip>
          <a:srcRect/>
          <a:stretch/>
        </p:blipFill>
        <p:spPr>
          <a:xfrm>
            <a:off x="228600" y="217571"/>
            <a:ext cx="1524000" cy="468227"/>
          </a:xfrm>
          <a:prstGeom prst="rect">
            <a:avLst/>
          </a:prstGeom>
          <a:noFill/>
          <a:ln>
            <a:noFill/>
          </a:ln>
        </p:spPr>
      </p:pic>
      <p:sp>
        <p:nvSpPr>
          <p:cNvPr id="15" name="Textbox 10"/>
          <p:cNvSpPr txBox="1">
            <a:spLocks noGrp="1"/>
          </p:cNvSpPr>
          <p:nvPr>
            <p:ph type="title"/>
          </p:nvPr>
        </p:nvSpPr>
        <p:spPr>
          <a:xfrm>
            <a:off x="2659577" y="311256"/>
            <a:ext cx="6895900" cy="12954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Helvetica Neue"/>
              <a:buNone/>
              <a:defRPr sz="4900" b="1" i="0" u="none" strike="noStrike" cap="none">
                <a:solidFill>
                  <a:schemeClr val="lt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Textbox 11"/>
          <p:cNvSpPr txBox="1">
            <a:spLocks noGrp="1"/>
          </p:cNvSpPr>
          <p:nvPr>
            <p:ph type="body" idx="1"/>
          </p:nvPr>
        </p:nvSpPr>
        <p:spPr>
          <a:xfrm>
            <a:off x="502920" y="1813559"/>
            <a:ext cx="9052559" cy="5129425"/>
          </a:xfrm>
          <a:prstGeom prst="rect">
            <a:avLst/>
          </a:prstGeom>
          <a:noFill/>
          <a:ln>
            <a:noFill/>
          </a:ln>
        </p:spPr>
        <p:txBody>
          <a:bodyPr lIns="91425" tIns="91425" rIns="91425" bIns="91425" anchor="t" anchorCtr="0"/>
          <a:lstStyle>
            <a:lvl1pPr marL="0" marR="0" lvl="0" indent="0" algn="l" rtl="0">
              <a:spcBef>
                <a:spcPts val="720"/>
              </a:spcBef>
              <a:buClr>
                <a:schemeClr val="lt1"/>
              </a:buClr>
              <a:buFont typeface="Arial"/>
              <a:buNone/>
              <a:defRPr sz="3600" b="0"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5" marR="0" lvl="2" indent="-2825" algn="l"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801767" marR="0" lvl="5" indent="-122066"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74" r:id="rId5"/>
    <p:sldLayoutId id="2147483671" r:id="rId6"/>
    <p:sldLayoutId id="214748367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10" name="Textbox 89" descr="Macmillan Learning logo"/>
          <p:cNvPicPr preferRelativeResize="0">
            <a:picLocks noGrp="1"/>
          </p:cNvPicPr>
          <p:nvPr>
            <p:ph type="pic" sz="quarter" idx="13"/>
          </p:nvPr>
        </p:nvPicPr>
        <p:blipFill rotWithShape="1">
          <a:blip r:embed="rId3">
            <a:alphaModFix/>
          </a:blip>
          <a:stretch/>
        </p:blipFill>
        <p:spPr>
          <a:xfrm>
            <a:off x="117223" y="240092"/>
            <a:ext cx="1527048" cy="466344"/>
          </a:xfrm>
          <a:prstGeom prst="rect">
            <a:avLst/>
          </a:prstGeom>
          <a:noFill/>
          <a:ln>
            <a:noFill/>
          </a:ln>
        </p:spPr>
      </p:pic>
      <p:pic>
        <p:nvPicPr>
          <p:cNvPr id="13" name="Picture Placeholder 12" descr="An image shows the front cover page of the fifth edition of the book titled &quot;Economics.&quot;&#10;&#10;The front cover page of the book shows the title of the book &quot;Economics&quot; printed at the top, followed by the names of the authors of the book as, Paul Krugman and Robin Wells. It is the Fifth Edition. The cover shows a montage of diverse photos of people, trains, building, engineers, fruits and vegetables, a human baby, factories emitting smoke, the Wall Street building, currencies, cows, a busy market street, a chemist in lab, and workers at construction site, reflecting the different faces of economy in the world."/>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94223" y="1136172"/>
            <a:ext cx="4542280" cy="6153912"/>
          </a:xfrm>
          <a:prstGeom prst="rect">
            <a:avLst/>
          </a:prstGeom>
        </p:spPr>
      </p:pic>
      <p:sp>
        <p:nvSpPr>
          <p:cNvPr id="2" name="Title 1"/>
          <p:cNvSpPr>
            <a:spLocks noGrp="1"/>
          </p:cNvSpPr>
          <p:nvPr>
            <p:ph type="title"/>
          </p:nvPr>
        </p:nvSpPr>
        <p:spPr>
          <a:xfrm>
            <a:off x="7565631" y="896271"/>
            <a:ext cx="1650823" cy="1410832"/>
          </a:xfrm>
        </p:spPr>
        <p:txBody>
          <a:bodyPr/>
          <a:lstStyle/>
          <a:p>
            <a:r>
              <a:rPr lang="en-US" sz="10000" dirty="0">
                <a:solidFill>
                  <a:schemeClr val="bg1"/>
                </a:solidFill>
                <a:latin typeface="Arial" pitchFamily="34" charset="0"/>
                <a:cs typeface="Arial" pitchFamily="34" charset="0"/>
              </a:rPr>
              <a:t>3</a:t>
            </a:r>
            <a:endParaRPr lang="en-US" sz="10000" dirty="0"/>
          </a:p>
        </p:txBody>
      </p:sp>
      <p:sp>
        <p:nvSpPr>
          <p:cNvPr id="9" name="Sub Title 1"/>
          <p:cNvSpPr>
            <a:spLocks noGrp="1"/>
          </p:cNvSpPr>
          <p:nvPr>
            <p:ph sz="quarter" idx="10"/>
          </p:nvPr>
        </p:nvSpPr>
        <p:spPr>
          <a:xfrm>
            <a:off x="4648200" y="3184497"/>
            <a:ext cx="5384998" cy="2987703"/>
          </a:xfrm>
        </p:spPr>
        <p:txBody>
          <a:bodyPr anchor="ctr"/>
          <a:lstStyle/>
          <a:p>
            <a:pPr lvl="0" algn="ctr">
              <a:spcBef>
                <a:spcPts val="0"/>
              </a:spcBef>
              <a:buSzPct val="25000"/>
            </a:pPr>
            <a:r>
              <a:rPr lang="en-US" b="1" dirty="0">
                <a:solidFill>
                  <a:schemeClr val="bg1"/>
                </a:solidFill>
                <a:latin typeface="Arial" pitchFamily="34" charset="0"/>
                <a:ea typeface="Century Gothic" charset="0"/>
                <a:cs typeface="Arial" pitchFamily="34" charset="0"/>
              </a:rPr>
              <a:t>Supply and Demand</a:t>
            </a:r>
          </a:p>
        </p:txBody>
      </p:sp>
      <p:sp>
        <p:nvSpPr>
          <p:cNvPr id="16" name="Content Placeholder 15"/>
          <p:cNvSpPr>
            <a:spLocks noGrp="1"/>
          </p:cNvSpPr>
          <p:nvPr>
            <p:ph sz="quarter" idx="12"/>
          </p:nvPr>
        </p:nvSpPr>
        <p:spPr>
          <a:xfrm>
            <a:off x="7580479" y="7242175"/>
            <a:ext cx="2379964" cy="400079"/>
          </a:xfrm>
          <a:noFill/>
        </p:spPr>
        <p:txBody>
          <a:bodyPr/>
          <a:lstStyle/>
          <a:p>
            <a:r>
              <a:rPr lang="en-US" dirty="0"/>
              <a:t>Revised by Solina Lindahl</a:t>
            </a:r>
          </a:p>
        </p:txBody>
      </p:sp>
    </p:spTree>
    <p:extLst>
      <p:ext uri="{BB962C8B-B14F-4D97-AF65-F5344CB8AC3E}">
        <p14:creationId xmlns:p14="http://schemas.microsoft.com/office/powerpoint/2010/main" val="3132982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515" y="732099"/>
            <a:ext cx="9996324" cy="987115"/>
          </a:xfrm>
        </p:spPr>
        <p:txBody>
          <a:bodyPr/>
          <a:lstStyle/>
          <a:p>
            <a:r>
              <a:rPr lang="en-US" dirty="0">
                <a:ea typeface="Century Gothic" charset="0"/>
              </a:rPr>
              <a:t>CHANGES IN PRICE OF RELATED GOODS: SUBSTITUTES</a:t>
            </a:r>
            <a:endParaRPr lang="en-US" dirty="0"/>
          </a:p>
        </p:txBody>
      </p:sp>
      <p:sp>
        <p:nvSpPr>
          <p:cNvPr id="7" name="Content Placeholder 6"/>
          <p:cNvSpPr>
            <a:spLocks noGrp="1"/>
          </p:cNvSpPr>
          <p:nvPr>
            <p:ph sz="quarter" idx="10"/>
          </p:nvPr>
        </p:nvSpPr>
        <p:spPr/>
        <p:txBody>
          <a:bodyPr/>
          <a:lstStyle/>
          <a:p>
            <a:pPr>
              <a:spcAft>
                <a:spcPts val="1200"/>
              </a:spcAft>
              <a:defRPr/>
            </a:pPr>
            <a:r>
              <a:rPr lang="en-US" dirty="0">
                <a:ea typeface="Century Gothic" charset="0"/>
              </a:rPr>
              <a:t>Two goods are </a:t>
            </a:r>
            <a:r>
              <a:rPr lang="en-US" b="1" i="1" dirty="0">
                <a:ea typeface="Century Gothic" charset="0"/>
              </a:rPr>
              <a:t>substitutes</a:t>
            </a:r>
            <a:r>
              <a:rPr lang="en-US" dirty="0">
                <a:ea typeface="Century Gothic" charset="0"/>
              </a:rPr>
              <a:t> if a decrease in the price of one leads to a decrease in demand for the other (or vice versa).</a:t>
            </a:r>
          </a:p>
          <a:p>
            <a:pPr>
              <a:spcAft>
                <a:spcPts val="1200"/>
              </a:spcAft>
              <a:defRPr/>
            </a:pPr>
            <a:r>
              <a:rPr lang="en-US" dirty="0">
                <a:ea typeface="Century Gothic" charset="0"/>
              </a:rPr>
              <a:t>What happens to the demand for travel in Hawaii if the perceived risk of traveling to the Caribbean increases?</a:t>
            </a:r>
          </a:p>
        </p:txBody>
      </p:sp>
    </p:spTree>
    <p:extLst>
      <p:ext uri="{BB962C8B-B14F-4D97-AF65-F5344CB8AC3E}">
        <p14:creationId xmlns:p14="http://schemas.microsoft.com/office/powerpoint/2010/main" val="3869859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515" y="732099"/>
            <a:ext cx="9996324" cy="987115"/>
          </a:xfrm>
        </p:spPr>
        <p:txBody>
          <a:bodyPr/>
          <a:lstStyle/>
          <a:p>
            <a:r>
              <a:rPr lang="en-US" dirty="0">
                <a:ea typeface="Century Gothic" charset="0"/>
              </a:rPr>
              <a:t>CHANGES IN PRICE OF RELATED GOODS: COMPLEMENTS</a:t>
            </a:r>
            <a:endParaRPr lang="en-US" dirty="0"/>
          </a:p>
        </p:txBody>
      </p:sp>
      <p:sp>
        <p:nvSpPr>
          <p:cNvPr id="7" name="Content Placeholder 6"/>
          <p:cNvSpPr>
            <a:spLocks noGrp="1"/>
          </p:cNvSpPr>
          <p:nvPr>
            <p:ph sz="quarter" idx="10"/>
          </p:nvPr>
        </p:nvSpPr>
        <p:spPr/>
        <p:txBody>
          <a:bodyPr/>
          <a:lstStyle/>
          <a:p>
            <a:pPr>
              <a:spcAft>
                <a:spcPts val="1200"/>
              </a:spcAft>
            </a:pPr>
            <a:r>
              <a:rPr lang="en-US" dirty="0">
                <a:ea typeface="Century Gothic" charset="0"/>
              </a:rPr>
              <a:t>Two goods are </a:t>
            </a:r>
            <a:r>
              <a:rPr lang="en-US" b="1" i="1" dirty="0">
                <a:ea typeface="Century Gothic" charset="0"/>
              </a:rPr>
              <a:t>complements</a:t>
            </a:r>
            <a:r>
              <a:rPr lang="en-US" dirty="0">
                <a:effectLst>
                  <a:outerShdw blurRad="38100" dist="38100" dir="2700000" algn="tl">
                    <a:srgbClr val="000000">
                      <a:alpha val="43137"/>
                    </a:srgbClr>
                  </a:outerShdw>
                </a:effectLst>
                <a:ea typeface="Century Gothic" charset="0"/>
              </a:rPr>
              <a:t> </a:t>
            </a:r>
            <a:r>
              <a:rPr lang="en-US" dirty="0">
                <a:ea typeface="Century Gothic" charset="0"/>
              </a:rPr>
              <a:t>if a decrease in the price of one good leads to an increase in the demand for the other (or vice versa).</a:t>
            </a:r>
          </a:p>
          <a:p>
            <a:pPr>
              <a:spcAft>
                <a:spcPts val="1200"/>
              </a:spcAft>
            </a:pPr>
            <a:r>
              <a:rPr lang="en-US" dirty="0">
                <a:ea typeface="Century Gothic" charset="0"/>
              </a:rPr>
              <a:t>Consumers often have to buy goods together.</a:t>
            </a:r>
          </a:p>
          <a:p>
            <a:pPr>
              <a:spcAft>
                <a:spcPts val="1200"/>
              </a:spcAft>
            </a:pPr>
            <a:r>
              <a:rPr lang="en-US" dirty="0">
                <a:ea typeface="Century Gothic" charset="0"/>
              </a:rPr>
              <a:t>An increase in price of gasoline will decrease the demand for SUVs.</a:t>
            </a:r>
          </a:p>
        </p:txBody>
      </p:sp>
    </p:spTree>
    <p:extLst>
      <p:ext uri="{BB962C8B-B14F-4D97-AF65-F5344CB8AC3E}">
        <p14:creationId xmlns:p14="http://schemas.microsoft.com/office/powerpoint/2010/main" val="313315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INCOME</a:t>
            </a:r>
            <a:endParaRPr lang="en-US" dirty="0"/>
          </a:p>
        </p:txBody>
      </p:sp>
      <p:sp>
        <p:nvSpPr>
          <p:cNvPr id="6" name="Content Placeholder 5"/>
          <p:cNvSpPr>
            <a:spLocks noGrp="1"/>
          </p:cNvSpPr>
          <p:nvPr>
            <p:ph sz="quarter" idx="10"/>
          </p:nvPr>
        </p:nvSpPr>
        <p:spPr/>
        <p:txBody>
          <a:bodyPr/>
          <a:lstStyle/>
          <a:p>
            <a:pPr>
              <a:spcAft>
                <a:spcPts val="1200"/>
              </a:spcAft>
              <a:defRPr/>
            </a:pPr>
            <a:r>
              <a:rPr lang="en-US" dirty="0">
                <a:ea typeface="Century Gothic" charset="0"/>
              </a:rPr>
              <a:t>The effect of changes in income on demand depends on the nature of the good in question.</a:t>
            </a:r>
          </a:p>
          <a:p>
            <a:pPr marL="914400" lvl="1" indent="-447675">
              <a:defRPr/>
            </a:pPr>
            <a:r>
              <a:rPr lang="en-US" dirty="0">
                <a:ea typeface="Century Gothic" charset="0"/>
              </a:rPr>
              <a:t>A </a:t>
            </a:r>
            <a:r>
              <a:rPr lang="en-US" b="1" i="1" dirty="0">
                <a:ea typeface="Century Gothic" charset="0"/>
              </a:rPr>
              <a:t>normal good</a:t>
            </a:r>
            <a:r>
              <a:rPr lang="en-US" b="1" dirty="0">
                <a:ea typeface="Century Gothic" charset="0"/>
              </a:rPr>
              <a:t>: </a:t>
            </a:r>
            <a:r>
              <a:rPr lang="en-US" dirty="0">
                <a:ea typeface="Century Gothic" charset="0"/>
              </a:rPr>
              <a:t>Demand increases when income increases (and vice versa).</a:t>
            </a:r>
          </a:p>
          <a:p>
            <a:pPr marL="914400" lvl="1" indent="-447675">
              <a:spcAft>
                <a:spcPts val="1200"/>
              </a:spcAft>
              <a:defRPr/>
            </a:pPr>
            <a:r>
              <a:rPr lang="en-US" dirty="0">
                <a:ea typeface="Century Gothic" charset="0"/>
              </a:rPr>
              <a:t>An </a:t>
            </a:r>
            <a:r>
              <a:rPr lang="en-US" b="1" i="1" dirty="0">
                <a:ea typeface="Century Gothic" charset="0"/>
              </a:rPr>
              <a:t>inferior</a:t>
            </a:r>
            <a:r>
              <a:rPr lang="en-US" i="1" dirty="0">
                <a:ea typeface="Century Gothic" charset="0"/>
              </a:rPr>
              <a:t> </a:t>
            </a:r>
            <a:r>
              <a:rPr lang="en-US" b="1" i="1" dirty="0">
                <a:ea typeface="Century Gothic" charset="0"/>
              </a:rPr>
              <a:t>good:</a:t>
            </a:r>
            <a:r>
              <a:rPr lang="en-US" dirty="0">
                <a:ea typeface="Century Gothic" charset="0"/>
              </a:rPr>
              <a:t> Demand decreases when income increases (and vice versa).</a:t>
            </a:r>
          </a:p>
        </p:txBody>
      </p:sp>
    </p:spTree>
    <p:extLst>
      <p:ext uri="{BB962C8B-B14F-4D97-AF65-F5344CB8AC3E}">
        <p14:creationId xmlns:p14="http://schemas.microsoft.com/office/powerpoint/2010/main" val="250971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Century Gothic" charset="0"/>
              </a:rPr>
              <a:t>CHANGES IN TASTES</a:t>
            </a:r>
            <a:endParaRPr lang="en-US" dirty="0"/>
          </a:p>
        </p:txBody>
      </p:sp>
      <p:sp>
        <p:nvSpPr>
          <p:cNvPr id="7" name="Content Placeholder 6"/>
          <p:cNvSpPr>
            <a:spLocks noGrp="1"/>
          </p:cNvSpPr>
          <p:nvPr>
            <p:ph sz="quarter" idx="10"/>
          </p:nvPr>
        </p:nvSpPr>
        <p:spPr/>
        <p:txBody>
          <a:bodyPr/>
          <a:lstStyle/>
          <a:p>
            <a:pPr>
              <a:spcAft>
                <a:spcPts val="1200"/>
              </a:spcAft>
              <a:defRPr/>
            </a:pPr>
            <a:r>
              <a:rPr lang="en-US" dirty="0">
                <a:ea typeface="Century Gothic" charset="0"/>
              </a:rPr>
              <a:t>Tastes and preferences are subjective and vary among consumers.</a:t>
            </a:r>
          </a:p>
          <a:p>
            <a:pPr marL="923925" lvl="1">
              <a:spcAft>
                <a:spcPts val="1200"/>
              </a:spcAft>
              <a:defRPr/>
            </a:pPr>
            <a:r>
              <a:rPr lang="en-US" dirty="0">
                <a:ea typeface="Century Gothic" charset="0"/>
              </a:rPr>
              <a:t>Seasonal changes or fads have a predictable effects on demand.</a:t>
            </a:r>
          </a:p>
          <a:p>
            <a:pPr marL="923925" lvl="1">
              <a:spcAft>
                <a:spcPts val="1200"/>
              </a:spcAft>
              <a:defRPr/>
            </a:pPr>
            <a:r>
              <a:rPr lang="en-US" dirty="0">
                <a:ea typeface="Century Gothic" charset="0"/>
              </a:rPr>
              <a:t>What happens to demand for boots in October?</a:t>
            </a:r>
          </a:p>
        </p:txBody>
      </p:sp>
    </p:spTree>
    <p:extLst>
      <p:ext uri="{BB962C8B-B14F-4D97-AF65-F5344CB8AC3E}">
        <p14:creationId xmlns:p14="http://schemas.microsoft.com/office/powerpoint/2010/main" val="242565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EXPECTATIONS (1 of 2)</a:t>
            </a:r>
            <a:endParaRPr lang="en-US" dirty="0"/>
          </a:p>
        </p:txBody>
      </p:sp>
      <p:sp>
        <p:nvSpPr>
          <p:cNvPr id="6" name="Content Placeholder 5"/>
          <p:cNvSpPr>
            <a:spLocks noGrp="1"/>
          </p:cNvSpPr>
          <p:nvPr>
            <p:ph sz="quarter" idx="10"/>
          </p:nvPr>
        </p:nvSpPr>
        <p:spPr/>
        <p:txBody>
          <a:bodyPr/>
          <a:lstStyle/>
          <a:p>
            <a:pPr>
              <a:spcAft>
                <a:spcPts val="1200"/>
              </a:spcAft>
              <a:defRPr/>
            </a:pPr>
            <a:r>
              <a:rPr lang="en-US" dirty="0">
                <a:ea typeface="Century Gothic" charset="0"/>
              </a:rPr>
              <a:t>If consumers have a choice about the timing of a purchase, they buy according to </a:t>
            </a:r>
            <a:r>
              <a:rPr lang="en-US" b="1" dirty="0">
                <a:ea typeface="Century Gothic" charset="0"/>
              </a:rPr>
              <a:t>expectations.</a:t>
            </a:r>
          </a:p>
          <a:p>
            <a:pPr>
              <a:spcAft>
                <a:spcPts val="1200"/>
              </a:spcAft>
              <a:defRPr/>
            </a:pPr>
            <a:r>
              <a:rPr lang="en-US" dirty="0">
                <a:ea typeface="Century Gothic" charset="0"/>
              </a:rPr>
              <a:t>Buyers adjust current spending </a:t>
            </a:r>
            <a:r>
              <a:rPr lang="en-US" b="1" i="1" dirty="0">
                <a:ea typeface="Century Gothic" charset="0"/>
              </a:rPr>
              <a:t>in anticipation of the direction of future prices</a:t>
            </a:r>
            <a:r>
              <a:rPr lang="en-US" i="1" dirty="0">
                <a:ea typeface="Century Gothic" charset="0"/>
              </a:rPr>
              <a:t> </a:t>
            </a:r>
            <a:r>
              <a:rPr lang="en-US" dirty="0">
                <a:ea typeface="Century Gothic" charset="0"/>
              </a:rPr>
              <a:t>in order to obtain the lowest possible price.</a:t>
            </a:r>
          </a:p>
          <a:p>
            <a:pPr marL="923925" lvl="2">
              <a:spcAft>
                <a:spcPts val="1200"/>
              </a:spcAft>
              <a:buFont typeface="Arial" panose="020B0604020202020204" pitchFamily="34" charset="0"/>
              <a:buChar char="–"/>
              <a:defRPr/>
            </a:pPr>
            <a:r>
              <a:rPr lang="en-US" sz="2600" dirty="0">
                <a:ea typeface="Century Gothic" charset="0"/>
              </a:rPr>
              <a:t>If prices for the newest Xbox consoles are expected to drop right before Christmas, what will happen to sales during November?</a:t>
            </a:r>
          </a:p>
        </p:txBody>
      </p:sp>
    </p:spTree>
    <p:extLst>
      <p:ext uri="{BB962C8B-B14F-4D97-AF65-F5344CB8AC3E}">
        <p14:creationId xmlns:p14="http://schemas.microsoft.com/office/powerpoint/2010/main" val="350596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LEARN BY DOING: PRACTICE QUESTION 1</a:t>
            </a:r>
          </a:p>
        </p:txBody>
      </p:sp>
      <p:sp>
        <p:nvSpPr>
          <p:cNvPr id="7" name="Content Placeholder 6"/>
          <p:cNvSpPr>
            <a:spLocks noGrp="1"/>
          </p:cNvSpPr>
          <p:nvPr>
            <p:ph sz="quarter" idx="10"/>
          </p:nvPr>
        </p:nvSpPr>
        <p:spPr/>
        <p:txBody>
          <a:bodyPr/>
          <a:lstStyle/>
          <a:p>
            <a:pPr>
              <a:defRPr/>
            </a:pPr>
            <a:r>
              <a:rPr lang="en-US" dirty="0">
                <a:ea typeface="Century Gothic" charset="0"/>
              </a:rPr>
              <a:t>When the price of petroleum goes up, the demand for natural gas ______, the demand for coal ______, and the demand for solar power ______. (Assume these goods are substitutes for petroleum.)</a:t>
            </a:r>
          </a:p>
          <a:p>
            <a:pPr marL="914400" indent="-447675" eaLnBrk="1" hangingPunct="1">
              <a:buFont typeface="+mj-lt"/>
              <a:buAutoNum type="alphaLcParenR"/>
              <a:defRPr/>
            </a:pPr>
            <a:r>
              <a:rPr lang="en-US" sz="2600" dirty="0">
                <a:ea typeface="Century Gothic" charset="0"/>
              </a:rPr>
              <a:t>increases; increases; increases</a:t>
            </a:r>
          </a:p>
          <a:p>
            <a:pPr marL="914400" indent="-447675" eaLnBrk="1" hangingPunct="1">
              <a:buFont typeface="+mj-lt"/>
              <a:buAutoNum type="alphaLcParenR"/>
              <a:defRPr/>
            </a:pPr>
            <a:r>
              <a:rPr lang="en-US" sz="2600" dirty="0">
                <a:ea typeface="Century Gothic" charset="0"/>
              </a:rPr>
              <a:t>increases; increases; decreases</a:t>
            </a:r>
          </a:p>
          <a:p>
            <a:pPr marL="914400" indent="-447675" eaLnBrk="1" hangingPunct="1">
              <a:buFont typeface="+mj-lt"/>
              <a:buAutoNum type="alphaLcParenR"/>
              <a:defRPr/>
            </a:pPr>
            <a:r>
              <a:rPr lang="en-US" sz="2600" dirty="0">
                <a:ea typeface="Century Gothic" charset="0"/>
              </a:rPr>
              <a:t>decreases; decreases; increases</a:t>
            </a:r>
          </a:p>
          <a:p>
            <a:pPr marL="914400" indent="-447675" eaLnBrk="1" hangingPunct="1">
              <a:buFont typeface="+mj-lt"/>
              <a:buAutoNum type="alphaLcParenR"/>
              <a:defRPr/>
            </a:pPr>
            <a:r>
              <a:rPr lang="en-US" sz="2600" dirty="0">
                <a:ea typeface="Century Gothic" charset="0"/>
              </a:rPr>
              <a:t>decreases; decreases; decreases</a:t>
            </a:r>
          </a:p>
        </p:txBody>
      </p:sp>
    </p:spTree>
    <p:extLst>
      <p:ext uri="{BB962C8B-B14F-4D97-AF65-F5344CB8AC3E}">
        <p14:creationId xmlns:p14="http://schemas.microsoft.com/office/powerpoint/2010/main" val="252915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LEARN BY DOING: PRACTICE QUESTION 1</a:t>
            </a:r>
            <a:br>
              <a:rPr lang="en-US" dirty="0"/>
            </a:br>
            <a:r>
              <a:rPr lang="en-US" dirty="0"/>
              <a:t>(Answer)</a:t>
            </a:r>
          </a:p>
        </p:txBody>
      </p:sp>
      <p:sp>
        <p:nvSpPr>
          <p:cNvPr id="7" name="Content Placeholder 6"/>
          <p:cNvSpPr>
            <a:spLocks noGrp="1"/>
          </p:cNvSpPr>
          <p:nvPr>
            <p:ph sz="quarter" idx="10"/>
          </p:nvPr>
        </p:nvSpPr>
        <p:spPr/>
        <p:txBody>
          <a:bodyPr/>
          <a:lstStyle/>
          <a:p>
            <a:pPr>
              <a:defRPr/>
            </a:pPr>
            <a:r>
              <a:rPr lang="en-US" dirty="0">
                <a:ea typeface="Century Gothic" charset="0"/>
              </a:rPr>
              <a:t>When the price of petroleum goes up, the demand for natural gas ______, the demand for coal ______, and the demand for solar power ______. (Assume these goods are substitutes for petroleum.)</a:t>
            </a:r>
          </a:p>
          <a:p>
            <a:pPr marL="914400" indent="-447675" eaLnBrk="1" hangingPunct="1">
              <a:buFont typeface="+mj-lt"/>
              <a:buAutoNum type="alphaLcParenR"/>
              <a:defRPr/>
            </a:pPr>
            <a:r>
              <a:rPr lang="en-US" sz="2600" b="1" dirty="0">
                <a:ea typeface="Century Gothic" charset="0"/>
              </a:rPr>
              <a:t>increases; increases; increases (correct answer)</a:t>
            </a:r>
          </a:p>
          <a:p>
            <a:pPr marL="914400" indent="-447675" eaLnBrk="1" hangingPunct="1">
              <a:buFont typeface="+mj-lt"/>
              <a:buAutoNum type="alphaLcParenR"/>
              <a:defRPr/>
            </a:pPr>
            <a:r>
              <a:rPr lang="en-US" sz="2600" dirty="0">
                <a:ea typeface="Century Gothic" charset="0"/>
              </a:rPr>
              <a:t>increases; increases; decreases</a:t>
            </a:r>
          </a:p>
          <a:p>
            <a:pPr marL="914400" indent="-447675" eaLnBrk="1" hangingPunct="1">
              <a:buFont typeface="+mj-lt"/>
              <a:buAutoNum type="alphaLcParenR"/>
              <a:defRPr/>
            </a:pPr>
            <a:r>
              <a:rPr lang="en-US" sz="2600" dirty="0">
                <a:ea typeface="Century Gothic" charset="0"/>
              </a:rPr>
              <a:t>decreases; decreases; increases</a:t>
            </a:r>
          </a:p>
          <a:p>
            <a:pPr marL="914400" indent="-447675" eaLnBrk="1" hangingPunct="1">
              <a:buFont typeface="+mj-lt"/>
              <a:buAutoNum type="alphaLcParenR"/>
              <a:defRPr/>
            </a:pPr>
            <a:r>
              <a:rPr lang="en-US" sz="2600" dirty="0">
                <a:ea typeface="Century Gothic" charset="0"/>
              </a:rPr>
              <a:t>decreases; decreases; decreases</a:t>
            </a:r>
          </a:p>
        </p:txBody>
      </p:sp>
    </p:spTree>
    <p:extLst>
      <p:ext uri="{BB962C8B-B14F-4D97-AF65-F5344CB8AC3E}">
        <p14:creationId xmlns:p14="http://schemas.microsoft.com/office/powerpoint/2010/main" val="282409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515" y="732099"/>
            <a:ext cx="9996324" cy="987115"/>
          </a:xfrm>
        </p:spPr>
        <p:txBody>
          <a:bodyPr/>
          <a:lstStyle/>
          <a:p>
            <a:r>
              <a:rPr lang="en-US" dirty="0">
                <a:ea typeface="Century Gothic" charset="0"/>
              </a:rPr>
              <a:t>CHANGES IN THE NUMBER OF CONSUMERS </a:t>
            </a:r>
            <a:endParaRPr lang="en-US" dirty="0"/>
          </a:p>
        </p:txBody>
      </p:sp>
      <p:sp>
        <p:nvSpPr>
          <p:cNvPr id="7" name="Content Placeholder 6"/>
          <p:cNvSpPr>
            <a:spLocks noGrp="1"/>
          </p:cNvSpPr>
          <p:nvPr>
            <p:ph sz="quarter" idx="10"/>
          </p:nvPr>
        </p:nvSpPr>
        <p:spPr/>
        <p:txBody>
          <a:bodyPr/>
          <a:lstStyle/>
          <a:p>
            <a:pPr>
              <a:spcAft>
                <a:spcPts val="1200"/>
              </a:spcAft>
              <a:defRPr/>
            </a:pPr>
            <a:r>
              <a:rPr lang="en-US" dirty="0">
                <a:ea typeface="Century Gothic" charset="0"/>
              </a:rPr>
              <a:t>As the </a:t>
            </a:r>
            <a:r>
              <a:rPr lang="en-US" i="1" dirty="0">
                <a:ea typeface="Century Gothic" charset="0"/>
              </a:rPr>
              <a:t>population</a:t>
            </a:r>
            <a:r>
              <a:rPr lang="en-US" dirty="0">
                <a:ea typeface="Century Gothic" charset="0"/>
              </a:rPr>
              <a:t> of an economy changes, the </a:t>
            </a:r>
            <a:r>
              <a:rPr lang="en-US" i="1" dirty="0">
                <a:ea typeface="Century Gothic" charset="0"/>
              </a:rPr>
              <a:t>number of buyers </a:t>
            </a:r>
            <a:r>
              <a:rPr lang="en-US" dirty="0">
                <a:ea typeface="Century Gothic" charset="0"/>
              </a:rPr>
              <a:t>of a particular good also changes (thereby changing its demand).</a:t>
            </a:r>
          </a:p>
          <a:p>
            <a:pPr marL="914400" lvl="1" indent="-447675">
              <a:spcAft>
                <a:spcPts val="1200"/>
              </a:spcAft>
              <a:defRPr/>
            </a:pPr>
            <a:r>
              <a:rPr lang="en-US" dirty="0">
                <a:ea typeface="Century Gothic" charset="0"/>
              </a:rPr>
              <a:t>What happens to the demand for diapers in Russia as birth rates drop?</a:t>
            </a:r>
          </a:p>
        </p:txBody>
      </p:sp>
    </p:spTree>
    <p:extLst>
      <p:ext uri="{BB962C8B-B14F-4D97-AF65-F5344CB8AC3E}">
        <p14:creationId xmlns:p14="http://schemas.microsoft.com/office/powerpoint/2010/main" val="318172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LEARN BY DOING: PRACTICE QUESTION 2</a:t>
            </a:r>
          </a:p>
        </p:txBody>
      </p:sp>
      <p:sp>
        <p:nvSpPr>
          <p:cNvPr id="7" name="Content Placeholder 6"/>
          <p:cNvSpPr>
            <a:spLocks noGrp="1"/>
          </p:cNvSpPr>
          <p:nvPr>
            <p:ph sz="quarter" idx="10"/>
          </p:nvPr>
        </p:nvSpPr>
        <p:spPr/>
        <p:txBody>
          <a:bodyPr/>
          <a:lstStyle/>
          <a:p>
            <a:pPr>
              <a:defRPr/>
            </a:pPr>
            <a:r>
              <a:rPr lang="en-US" dirty="0">
                <a:ea typeface="Century Gothic" charset="0"/>
              </a:rPr>
              <a:t>Which of the following will cause an increase in the demand for autos?</a:t>
            </a:r>
          </a:p>
          <a:p>
            <a:pPr marL="914400" lvl="1" indent="-447675">
              <a:buFont typeface="+mj-lt"/>
              <a:buAutoNum type="alphaLcParenR"/>
              <a:defRPr/>
            </a:pPr>
            <a:r>
              <a:rPr lang="en-US" dirty="0">
                <a:ea typeface="Century Gothic" charset="0"/>
              </a:rPr>
              <a:t>Price of car tires increases because of a Malaysian rubber shortage.</a:t>
            </a:r>
          </a:p>
          <a:p>
            <a:pPr marL="914400" lvl="1" indent="-447675">
              <a:buFont typeface="+mj-lt"/>
              <a:buAutoNum type="alphaLcParenR"/>
              <a:defRPr/>
            </a:pPr>
            <a:r>
              <a:rPr lang="en-US" dirty="0">
                <a:ea typeface="Century Gothic" charset="0"/>
              </a:rPr>
              <a:t>Concrete steel reinforcing rods are replaced by aluminum along the Atlantic coast to prevent rusting.</a:t>
            </a:r>
          </a:p>
          <a:p>
            <a:pPr marL="914400" lvl="1" indent="-447675">
              <a:buFont typeface="+mj-lt"/>
              <a:buAutoNum type="alphaLcParenR"/>
              <a:defRPr/>
            </a:pPr>
            <a:r>
              <a:rPr lang="en-US" dirty="0">
                <a:ea typeface="Century Gothic" charset="0"/>
              </a:rPr>
              <a:t>Gasoline prices drop by 50% when OPEC nations increase production.</a:t>
            </a:r>
          </a:p>
          <a:p>
            <a:pPr marL="914400" lvl="1" indent="-447675">
              <a:buFont typeface="+mj-lt"/>
              <a:buAutoNum type="alphaLcParenR"/>
              <a:defRPr/>
            </a:pPr>
            <a:r>
              <a:rPr lang="en-US" dirty="0">
                <a:ea typeface="Century Gothic" charset="0"/>
              </a:rPr>
              <a:t>McDonald’s increases its hamburger production in response to consumer trends.</a:t>
            </a:r>
          </a:p>
        </p:txBody>
      </p:sp>
    </p:spTree>
    <p:extLst>
      <p:ext uri="{BB962C8B-B14F-4D97-AF65-F5344CB8AC3E}">
        <p14:creationId xmlns:p14="http://schemas.microsoft.com/office/powerpoint/2010/main" val="413334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LEARN BY DOING: PRACTICE QUESTION 2</a:t>
            </a:r>
            <a:br>
              <a:rPr lang="en-US" dirty="0"/>
            </a:br>
            <a:r>
              <a:rPr lang="en-US" dirty="0"/>
              <a:t>(Answer)</a:t>
            </a:r>
          </a:p>
        </p:txBody>
      </p:sp>
      <p:sp>
        <p:nvSpPr>
          <p:cNvPr id="7" name="Content Placeholder 6"/>
          <p:cNvSpPr>
            <a:spLocks noGrp="1"/>
          </p:cNvSpPr>
          <p:nvPr>
            <p:ph sz="quarter" idx="10"/>
          </p:nvPr>
        </p:nvSpPr>
        <p:spPr/>
        <p:txBody>
          <a:bodyPr/>
          <a:lstStyle/>
          <a:p>
            <a:pPr>
              <a:defRPr/>
            </a:pPr>
            <a:r>
              <a:rPr lang="en-US" dirty="0">
                <a:ea typeface="Century Gothic" charset="0"/>
              </a:rPr>
              <a:t>Which of the following will cause an increase in the demand for autos?</a:t>
            </a:r>
          </a:p>
          <a:p>
            <a:pPr marL="914400" lvl="1" indent="-447675">
              <a:buFont typeface="+mj-lt"/>
              <a:buAutoNum type="alphaLcParenR"/>
              <a:defRPr/>
            </a:pPr>
            <a:r>
              <a:rPr lang="en-US" dirty="0">
                <a:ea typeface="Century Gothic" charset="0"/>
              </a:rPr>
              <a:t>Price of car tires increases because of a Malaysian rubber shortage.</a:t>
            </a:r>
          </a:p>
          <a:p>
            <a:pPr marL="914400" lvl="1" indent="-447675">
              <a:buFont typeface="+mj-lt"/>
              <a:buAutoNum type="alphaLcParenR"/>
              <a:defRPr/>
            </a:pPr>
            <a:r>
              <a:rPr lang="en-US" dirty="0">
                <a:ea typeface="Century Gothic" charset="0"/>
              </a:rPr>
              <a:t>Concrete steel reinforcing rods are replaced by aluminum along the Atlantic coast to prevent rusting.</a:t>
            </a:r>
          </a:p>
          <a:p>
            <a:pPr marL="914400" lvl="1" indent="-447675">
              <a:buFont typeface="+mj-lt"/>
              <a:buAutoNum type="alphaLcParenR"/>
              <a:defRPr/>
            </a:pPr>
            <a:r>
              <a:rPr lang="en-US" b="1" dirty="0">
                <a:ea typeface="Century Gothic" charset="0"/>
              </a:rPr>
              <a:t>Gasoline prices drop by 50% when OPEC nations increase production. (correct answer)</a:t>
            </a:r>
          </a:p>
          <a:p>
            <a:pPr marL="914400" lvl="1" indent="-447675">
              <a:buFont typeface="+mj-lt"/>
              <a:buAutoNum type="alphaLcParenR"/>
              <a:defRPr/>
            </a:pPr>
            <a:r>
              <a:rPr lang="en-US" dirty="0">
                <a:ea typeface="Century Gothic" charset="0"/>
              </a:rPr>
              <a:t>McDonald’s increases its hamburger production in response to consumer trends.</a:t>
            </a:r>
          </a:p>
        </p:txBody>
      </p:sp>
    </p:spTree>
    <p:extLst>
      <p:ext uri="{BB962C8B-B14F-4D97-AF65-F5344CB8AC3E}">
        <p14:creationId xmlns:p14="http://schemas.microsoft.com/office/powerpoint/2010/main" val="59985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WILL LEARN IN THIS CHAPTER</a:t>
            </a:r>
          </a:p>
        </p:txBody>
      </p:sp>
      <p:sp>
        <p:nvSpPr>
          <p:cNvPr id="24" name="Content Placeholder 2"/>
          <p:cNvSpPr>
            <a:spLocks noGrp="1"/>
          </p:cNvSpPr>
          <p:nvPr>
            <p:ph sz="quarter" idx="10"/>
          </p:nvPr>
        </p:nvSpPr>
        <p:spPr/>
        <p:txBody>
          <a:bodyPr/>
          <a:lstStyle/>
          <a:p>
            <a:pPr marL="466725" indent="-466725">
              <a:spcAft>
                <a:spcPts val="600"/>
              </a:spcAft>
              <a:buFont typeface="+mj-lt"/>
              <a:buAutoNum type="arabicPeriod"/>
            </a:pPr>
            <a:r>
              <a:rPr lang="en-US" dirty="0">
                <a:ea typeface="Century Gothic" charset="0"/>
              </a:rPr>
              <a:t>What is a competitive market?</a:t>
            </a:r>
          </a:p>
          <a:p>
            <a:pPr marL="466725" indent="-466725">
              <a:spcAft>
                <a:spcPts val="600"/>
              </a:spcAft>
              <a:buFont typeface="+mj-lt"/>
              <a:buAutoNum type="arabicPeriod"/>
            </a:pPr>
            <a:r>
              <a:rPr lang="en-US" dirty="0">
                <a:ea typeface="Century Gothic" charset="0"/>
              </a:rPr>
              <a:t>What are supply and demand curves?</a:t>
            </a:r>
          </a:p>
          <a:p>
            <a:pPr marL="466725" indent="-466725">
              <a:spcAft>
                <a:spcPts val="600"/>
              </a:spcAft>
              <a:buFont typeface="+mj-lt"/>
              <a:buAutoNum type="arabicPeriod"/>
            </a:pPr>
            <a:r>
              <a:rPr lang="en-US" dirty="0">
                <a:ea typeface="Century Gothic" charset="0"/>
              </a:rPr>
              <a:t>How do supply and demand curves lead to an equilibrium price and equilibrium quantity in the market?</a:t>
            </a:r>
          </a:p>
          <a:p>
            <a:pPr marL="466725" indent="-466725">
              <a:spcAft>
                <a:spcPts val="600"/>
              </a:spcAft>
              <a:buFont typeface="+mj-lt"/>
              <a:buAutoNum type="arabicPeriod"/>
            </a:pPr>
            <a:r>
              <a:rPr lang="en-US" dirty="0">
                <a:ea typeface="Century Gothic" charset="0"/>
              </a:rPr>
              <a:t>What are shortages and surpluses and why do price movements eliminate them?</a:t>
            </a:r>
          </a:p>
        </p:txBody>
      </p:sp>
    </p:spTree>
    <p:extLst>
      <p:ext uri="{BB962C8B-B14F-4D97-AF65-F5344CB8AC3E}">
        <p14:creationId xmlns:p14="http://schemas.microsoft.com/office/powerpoint/2010/main" val="324486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Century Gothic" charset="0"/>
              </a:rPr>
              <a:t>INDIVIDUAL DEMAND CURVES AND THE MARKET DEMAND CURVE</a:t>
            </a:r>
            <a:endParaRPr lang="en-US" dirty="0"/>
          </a:p>
        </p:txBody>
      </p:sp>
      <p:pic>
        <p:nvPicPr>
          <p:cNvPr id="11" name="Picture Placeholder 10" descr="Line graphs of Price of natural gas (per BTU) versus Quantity of natural gas (BTUs), showing three straight lines that slant downward with different slopes. The line D-sub-Gonzalez on the graph titled &quot;The Gonzalez Family's Individual Demand Curve&quot; has a moderate slope, and it passes through the point representing 30 BTUs and $5. The line D-sub-Murray on the graph titled &quot;The Murray Family's Individual Demand Curve&quot; has a steeper slope, and it passes through the point representing 20 BTUs and $5. The line D-sub-Market on the graph titled &quot;Market Demand Curve&quot; has a less steep slope than the other two, and it passes through the point representing 50 BTUs and $5." title="Figure 3-5"/>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640133" y="1999983"/>
            <a:ext cx="8778134" cy="3943542"/>
          </a:xfrm>
          <a:prstGeom prst="rect">
            <a:avLst/>
          </a:prstGeom>
        </p:spPr>
      </p:pic>
      <p:sp>
        <p:nvSpPr>
          <p:cNvPr id="8" name="Content Placeholder 7"/>
          <p:cNvSpPr>
            <a:spLocks noGrp="1"/>
          </p:cNvSpPr>
          <p:nvPr>
            <p:ph sz="quarter" idx="10"/>
          </p:nvPr>
        </p:nvSpPr>
        <p:spPr>
          <a:xfrm>
            <a:off x="148855" y="6093253"/>
            <a:ext cx="9804186" cy="999460"/>
          </a:xfrm>
        </p:spPr>
        <p:txBody>
          <a:bodyPr/>
          <a:lstStyle/>
          <a:p>
            <a:r>
              <a:rPr lang="en-US" dirty="0">
                <a:ea typeface="Century Gothic" charset="0"/>
              </a:rPr>
              <a:t>The market demand curve is the horizontal sum of the individual demand curves of all consumers.</a:t>
            </a:r>
          </a:p>
        </p:txBody>
      </p:sp>
    </p:spTree>
    <p:extLst>
      <p:ext uri="{BB962C8B-B14F-4D97-AF65-F5344CB8AC3E}">
        <p14:creationId xmlns:p14="http://schemas.microsoft.com/office/powerpoint/2010/main" val="11900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a typeface="Century Gothic" charset="0"/>
              </a:rPr>
              <a:t>SUPPLY</a:t>
            </a:r>
            <a:endParaRPr lang="en-US" dirty="0"/>
          </a:p>
        </p:txBody>
      </p:sp>
      <p:sp>
        <p:nvSpPr>
          <p:cNvPr id="7" name="Content Placeholder 6"/>
          <p:cNvSpPr>
            <a:spLocks noGrp="1"/>
          </p:cNvSpPr>
          <p:nvPr>
            <p:ph sz="quarter" idx="10"/>
          </p:nvPr>
        </p:nvSpPr>
        <p:spPr/>
        <p:txBody>
          <a:bodyPr/>
          <a:lstStyle/>
          <a:p>
            <a:pPr>
              <a:defRPr/>
            </a:pPr>
            <a:r>
              <a:rPr lang="en-US" dirty="0">
                <a:ea typeface="Century Gothic" charset="0"/>
              </a:rPr>
              <a:t>Supply represents the behavior of sellers.</a:t>
            </a:r>
          </a:p>
          <a:p>
            <a:pPr>
              <a:defRPr/>
            </a:pPr>
            <a:r>
              <a:rPr lang="en-US" dirty="0">
                <a:ea typeface="Century Gothic" charset="0"/>
              </a:rPr>
              <a:t>A </a:t>
            </a:r>
            <a:r>
              <a:rPr lang="en-US" b="1" dirty="0">
                <a:ea typeface="Century Gothic" charset="0"/>
              </a:rPr>
              <a:t>supply curve </a:t>
            </a:r>
            <a:r>
              <a:rPr lang="en-US" dirty="0">
                <a:ea typeface="Century Gothic" charset="0"/>
              </a:rPr>
              <a:t>shows the quantity supplied at various prices.</a:t>
            </a:r>
          </a:p>
          <a:p>
            <a:pPr>
              <a:defRPr/>
            </a:pPr>
            <a:r>
              <a:rPr lang="en-US" dirty="0">
                <a:ea typeface="Century Gothic" charset="0"/>
              </a:rPr>
              <a:t>The </a:t>
            </a:r>
            <a:r>
              <a:rPr lang="en-US" b="1" dirty="0">
                <a:ea typeface="Century Gothic" charset="0"/>
              </a:rPr>
              <a:t>quantity</a:t>
            </a:r>
            <a:r>
              <a:rPr lang="en-US" dirty="0">
                <a:ea typeface="Century Gothic" charset="0"/>
              </a:rPr>
              <a:t> </a:t>
            </a:r>
            <a:r>
              <a:rPr lang="en-US" b="1" dirty="0">
                <a:ea typeface="Century Gothic" charset="0"/>
              </a:rPr>
              <a:t>supplied</a:t>
            </a:r>
            <a:r>
              <a:rPr lang="en-US" dirty="0">
                <a:ea typeface="Century Gothic" charset="0"/>
              </a:rPr>
              <a:t> is the quantity that producers are willing and able to sell at a particular price.</a:t>
            </a:r>
          </a:p>
        </p:txBody>
      </p:sp>
    </p:spTree>
    <p:extLst>
      <p:ext uri="{BB962C8B-B14F-4D97-AF65-F5344CB8AC3E}">
        <p14:creationId xmlns:p14="http://schemas.microsoft.com/office/powerpoint/2010/main" val="99796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THE SUPPLY SCHEDULE AND THE SUPPLY CURVE</a:t>
            </a:r>
            <a:endParaRPr lang="en-US" dirty="0"/>
          </a:p>
        </p:txBody>
      </p:sp>
      <p:pic>
        <p:nvPicPr>
          <p:cNvPr id="8" name="Picture Placeholder 7" descr="Line graph of Price of natural gas (per BTU) versus Quantity of natural gas (trillions of BTUs), showing a rising curve that is concave upward. Seven points on the curve represent values in the attached table.&#10;The curve is the Supply curve, S, and it is also labeled &quot;As price rises, the quantity supplied rises.&quot;&#10;The values of the seven points plotted on the curve are tabulated in the attachment, Figure 3-6, page 77.The curve is the Supply curve, S, and it is also labeled &quot;As price rises, the quantity supplied rises.&quot;&#10;The values of the seven points plotted on the curve are tabulated in the attachment, Figure 3-6, page 77." title="Figure 3-6"/>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519264" y="2291246"/>
            <a:ext cx="7019873" cy="4581879"/>
          </a:xfrm>
          <a:prstGeom prst="rect">
            <a:avLst/>
          </a:prstGeom>
        </p:spPr>
      </p:pic>
    </p:spTree>
    <p:extLst>
      <p:ext uri="{BB962C8B-B14F-4D97-AF65-F5344CB8AC3E}">
        <p14:creationId xmlns:p14="http://schemas.microsoft.com/office/powerpoint/2010/main" val="480483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SHIFTS OF THE SUPPLY CURVE PART 1</a:t>
            </a:r>
            <a:endParaRPr lang="en-US" dirty="0"/>
          </a:p>
        </p:txBody>
      </p:sp>
      <p:pic>
        <p:nvPicPr>
          <p:cNvPr id="8" name="Picture Placeholder 7" descr="Line graph of Price of natural gas (per BTU) versus Quantity of natural gas (trillions of BTUs). The supply curve from Figure 3-6 is shown, along with a curve shifted to the right.&#10;The curve to the left, S-sub-1,  is labeled &quot;Supply curve before new technology.&quot; The curve to the right, S-sub-2, is labeled &quot;Supply curve after new technology.&quot;&#10;Points are tabulated in attachment for Figure 3-7, page 78.The curve to the left, S-sub-1,  is labeled &quot;Supply curve before new technology.&quot; The curve to the right, S-sub-2, is labeled &quot;Supply curve after new technology.&quot;&#10;Points are tabulated in attachment for Figure 3-7, page 78." title="Figure 3-7"/>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156590" y="2541768"/>
            <a:ext cx="7745220" cy="4034463"/>
          </a:xfrm>
          <a:prstGeom prst="rect">
            <a:avLst/>
          </a:prstGeom>
        </p:spPr>
      </p:pic>
    </p:spTree>
    <p:extLst>
      <p:ext uri="{BB962C8B-B14F-4D97-AF65-F5344CB8AC3E}">
        <p14:creationId xmlns:p14="http://schemas.microsoft.com/office/powerpoint/2010/main" val="2925777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MOVEMENT ALONG THE SUPPLY CURVE VERSUS SHIFT OF THE SUPPLY CURVE</a:t>
            </a:r>
            <a:endParaRPr lang="en-US" dirty="0"/>
          </a:p>
        </p:txBody>
      </p:sp>
      <p:pic>
        <p:nvPicPr>
          <p:cNvPr id="8" name="Picture Placeholder 7" descr="Line graph of Price of natural gas (per BTU) versus Quantity of natural gas (trillions of BTUs). Two supply curves are shown, as in Figure 3-7. Points A and B are labeled on curve S-sub-1, and point C on curve S-sub-2, as discussed in the text. An arrow rising along curve S-sub-1 connects point A to point B, and it is labeled &quot;&quot;A movement along the supply curve . . . &quot; . A horizontal arrow connects point A to point C, and it is labeled,  &quot;. . is not the same thing as a shift of the supply curve.&quot;" title="Figure 3-8"/>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2460470" y="2166811"/>
            <a:ext cx="5137460" cy="4806930"/>
          </a:xfrm>
          <a:prstGeom prst="rect">
            <a:avLst/>
          </a:prstGeom>
        </p:spPr>
      </p:pic>
    </p:spTree>
    <p:extLst>
      <p:ext uri="{BB962C8B-B14F-4D97-AF65-F5344CB8AC3E}">
        <p14:creationId xmlns:p14="http://schemas.microsoft.com/office/powerpoint/2010/main" val="2260595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 y="732099"/>
            <a:ext cx="9996324" cy="987115"/>
          </a:xfrm>
        </p:spPr>
        <p:txBody>
          <a:bodyPr/>
          <a:lstStyle/>
          <a:p>
            <a:r>
              <a:rPr lang="en-US" dirty="0">
                <a:ea typeface="Century Gothic" charset="0"/>
              </a:rPr>
              <a:t>UNDERSTANDING SHIFTS OF THE SUPPLY CURVE</a:t>
            </a:r>
            <a:endParaRPr lang="en-US" dirty="0"/>
          </a:p>
        </p:txBody>
      </p:sp>
      <p:sp>
        <p:nvSpPr>
          <p:cNvPr id="3" name="Content Placeholder 2"/>
          <p:cNvSpPr>
            <a:spLocks noGrp="1"/>
          </p:cNvSpPr>
          <p:nvPr>
            <p:ph sz="quarter" idx="10"/>
          </p:nvPr>
        </p:nvSpPr>
        <p:spPr/>
        <p:txBody>
          <a:bodyPr/>
          <a:lstStyle/>
          <a:p>
            <a:pPr>
              <a:spcAft>
                <a:spcPts val="600"/>
              </a:spcAft>
              <a:defRPr/>
            </a:pPr>
            <a:r>
              <a:rPr lang="en-US" dirty="0">
                <a:ea typeface="Century Gothic" charset="0"/>
              </a:rPr>
              <a:t>Important supply shifters include changes in:</a:t>
            </a:r>
          </a:p>
          <a:p>
            <a:pPr marL="914400" lvl="1">
              <a:spcAft>
                <a:spcPts val="600"/>
              </a:spcAft>
              <a:buFont typeface="Calibri" pitchFamily="34" charset="0"/>
              <a:buAutoNum type="arabicPeriod"/>
              <a:defRPr/>
            </a:pPr>
            <a:r>
              <a:rPr lang="en-US" dirty="0">
                <a:ea typeface="Century Gothic" charset="0"/>
              </a:rPr>
              <a:t>input prices.</a:t>
            </a:r>
          </a:p>
          <a:p>
            <a:pPr marL="914400" lvl="1">
              <a:spcAft>
                <a:spcPts val="600"/>
              </a:spcAft>
              <a:buFont typeface="Calibri" pitchFamily="34" charset="0"/>
              <a:buAutoNum type="arabicPeriod"/>
              <a:defRPr/>
            </a:pPr>
            <a:r>
              <a:rPr lang="en-US" dirty="0">
                <a:ea typeface="Century Gothic" charset="0"/>
              </a:rPr>
              <a:t>the prices of related goods or services.</a:t>
            </a:r>
          </a:p>
          <a:p>
            <a:pPr marL="914400" lvl="1">
              <a:spcAft>
                <a:spcPts val="600"/>
              </a:spcAft>
              <a:buFont typeface="Calibri" pitchFamily="34" charset="0"/>
              <a:buAutoNum type="arabicPeriod"/>
              <a:defRPr/>
            </a:pPr>
            <a:r>
              <a:rPr lang="en-US" dirty="0">
                <a:ea typeface="Century Gothic" charset="0"/>
              </a:rPr>
              <a:t>technology.</a:t>
            </a:r>
          </a:p>
          <a:p>
            <a:pPr marL="914400" lvl="1">
              <a:spcAft>
                <a:spcPts val="600"/>
              </a:spcAft>
              <a:buFont typeface="Calibri" pitchFamily="34" charset="0"/>
              <a:buAutoNum type="arabicPeriod"/>
              <a:defRPr/>
            </a:pPr>
            <a:r>
              <a:rPr lang="en-US" dirty="0">
                <a:ea typeface="Century Gothic" charset="0"/>
              </a:rPr>
              <a:t>expectations.</a:t>
            </a:r>
          </a:p>
          <a:p>
            <a:pPr marL="914400" lvl="1">
              <a:spcAft>
                <a:spcPts val="600"/>
              </a:spcAft>
              <a:buFont typeface="Calibri" pitchFamily="34" charset="0"/>
              <a:buAutoNum type="arabicPeriod"/>
              <a:defRPr/>
            </a:pPr>
            <a:r>
              <a:rPr lang="en-US" dirty="0">
                <a:ea typeface="Century Gothic" charset="0"/>
              </a:rPr>
              <a:t>the number of producers.</a:t>
            </a:r>
          </a:p>
        </p:txBody>
      </p:sp>
    </p:spTree>
    <p:extLst>
      <p:ext uri="{BB962C8B-B14F-4D97-AF65-F5344CB8AC3E}">
        <p14:creationId xmlns:p14="http://schemas.microsoft.com/office/powerpoint/2010/main" val="77133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SHIFTS OF THE SUPPLY CURVE PART 2</a:t>
            </a:r>
            <a:endParaRPr lang="en-US" dirty="0"/>
          </a:p>
        </p:txBody>
      </p:sp>
      <p:pic>
        <p:nvPicPr>
          <p:cNvPr id="7" name="Picture Placeholder 6" descr="Line graph of Price versus Quantity, showing three parallel straight lines that slant upward.The line in the middle is S-sub-1. An arrow shows the line S-sub-2 shifted to the right, representing increase in supply. Another arrow shows line S-sub-3 shifted to the left, representing decrease in supply. " title="Figure 3-9"/>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2521580" y="2033694"/>
            <a:ext cx="5015240" cy="4804508"/>
          </a:xfrm>
          <a:prstGeom prst="rect">
            <a:avLst/>
          </a:prstGeom>
        </p:spPr>
      </p:pic>
    </p:spTree>
    <p:extLst>
      <p:ext uri="{BB962C8B-B14F-4D97-AF65-F5344CB8AC3E}">
        <p14:creationId xmlns:p14="http://schemas.microsoft.com/office/powerpoint/2010/main" val="3337790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INPUT PRICES PART 1</a:t>
            </a:r>
            <a:endParaRPr lang="en-US" dirty="0"/>
          </a:p>
        </p:txBody>
      </p:sp>
      <p:sp>
        <p:nvSpPr>
          <p:cNvPr id="3" name="Content Placeholder 2"/>
          <p:cNvSpPr>
            <a:spLocks noGrp="1"/>
          </p:cNvSpPr>
          <p:nvPr>
            <p:ph sz="quarter" idx="10"/>
          </p:nvPr>
        </p:nvSpPr>
        <p:spPr/>
        <p:txBody>
          <a:bodyPr/>
          <a:lstStyle/>
          <a:p>
            <a:pPr>
              <a:defRPr/>
            </a:pPr>
            <a:r>
              <a:rPr lang="en-US" dirty="0">
                <a:ea typeface="Century Gothic" charset="0"/>
              </a:rPr>
              <a:t>A decrease in the price of an input (all else equal) </a:t>
            </a:r>
            <a:r>
              <a:rPr lang="en-US" i="1" dirty="0">
                <a:ea typeface="Century Gothic" charset="0"/>
              </a:rPr>
              <a:t>increases profits </a:t>
            </a:r>
            <a:r>
              <a:rPr lang="en-US" dirty="0">
                <a:ea typeface="Century Gothic" charset="0"/>
              </a:rPr>
              <a:t>and encourages more supply (and vice versa).</a:t>
            </a:r>
          </a:p>
          <a:p>
            <a:pPr marL="914400" lvl="1" indent="-447675">
              <a:defRPr/>
            </a:pPr>
            <a:r>
              <a:rPr lang="en-US" dirty="0">
                <a:ea typeface="Century Gothic" charset="0"/>
              </a:rPr>
              <a:t>What will happen to the number of new businesses if the government reduces the fees and red tape associated with new business licenses? What happens if the fees rise?</a:t>
            </a:r>
          </a:p>
        </p:txBody>
      </p:sp>
    </p:spTree>
    <p:extLst>
      <p:ext uri="{BB962C8B-B14F-4D97-AF65-F5344CB8AC3E}">
        <p14:creationId xmlns:p14="http://schemas.microsoft.com/office/powerpoint/2010/main" val="238644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INPUT PRICES PART 2</a:t>
            </a:r>
            <a:endParaRPr lang="en-US" dirty="0"/>
          </a:p>
        </p:txBody>
      </p:sp>
      <p:sp>
        <p:nvSpPr>
          <p:cNvPr id="3" name="Content Placeholder 2"/>
          <p:cNvSpPr>
            <a:spLocks noGrp="1"/>
          </p:cNvSpPr>
          <p:nvPr>
            <p:ph sz="quarter" idx="10"/>
          </p:nvPr>
        </p:nvSpPr>
        <p:spPr/>
        <p:txBody>
          <a:bodyPr/>
          <a:lstStyle/>
          <a:p>
            <a:pPr>
              <a:defRPr/>
            </a:pPr>
            <a:r>
              <a:rPr lang="en-US" dirty="0">
                <a:ea typeface="Century Gothic" charset="0"/>
              </a:rPr>
              <a:t>Inputs used in production have </a:t>
            </a:r>
            <a:r>
              <a:rPr lang="en-US" i="1" dirty="0">
                <a:ea typeface="Century Gothic" charset="0"/>
              </a:rPr>
              <a:t>opportunity costs</a:t>
            </a:r>
            <a:r>
              <a:rPr lang="en-US" dirty="0">
                <a:ea typeface="Century Gothic" charset="0"/>
              </a:rPr>
              <a:t>.  Sellers will choose to use inputs whose profit is the highest.</a:t>
            </a:r>
          </a:p>
          <a:p>
            <a:pPr marL="914400" lvl="1" indent="-447675">
              <a:defRPr/>
            </a:pPr>
            <a:r>
              <a:rPr lang="en-US" dirty="0">
                <a:ea typeface="Century Gothic" charset="0"/>
              </a:rPr>
              <a:t>Sellers will supply less of a good if its profitability falls (and vice versa).</a:t>
            </a:r>
          </a:p>
          <a:p>
            <a:pPr marL="914400" lvl="1" indent="-447675">
              <a:defRPr/>
            </a:pPr>
            <a:r>
              <a:rPr lang="en-US" dirty="0">
                <a:ea typeface="Century Gothic" charset="0"/>
              </a:rPr>
              <a:t>There are substitutes and complements in production processes.</a:t>
            </a:r>
          </a:p>
          <a:p>
            <a:pPr marL="914400" lvl="1" indent="-447675">
              <a:defRPr/>
            </a:pPr>
            <a:r>
              <a:rPr lang="en-US" dirty="0">
                <a:ea typeface="Century Gothic" charset="0"/>
              </a:rPr>
              <a:t>Complement in pork processing? Lard.</a:t>
            </a:r>
          </a:p>
          <a:p>
            <a:pPr marL="914400" lvl="1" indent="-447675">
              <a:defRPr/>
            </a:pPr>
            <a:r>
              <a:rPr lang="en-US" dirty="0">
                <a:ea typeface="Century Gothic" charset="0"/>
              </a:rPr>
              <a:t>Substitute in corn production? Cotton.</a:t>
            </a:r>
          </a:p>
        </p:txBody>
      </p:sp>
    </p:spTree>
    <p:extLst>
      <p:ext uri="{BB962C8B-B14F-4D97-AF65-F5344CB8AC3E}">
        <p14:creationId xmlns:p14="http://schemas.microsoft.com/office/powerpoint/2010/main" val="2799073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TECHNOLOGY</a:t>
            </a:r>
            <a:endParaRPr lang="en-US" dirty="0"/>
          </a:p>
        </p:txBody>
      </p:sp>
      <p:sp>
        <p:nvSpPr>
          <p:cNvPr id="3" name="Content Placeholder 2"/>
          <p:cNvSpPr>
            <a:spLocks noGrp="1"/>
          </p:cNvSpPr>
          <p:nvPr>
            <p:ph sz="quarter" idx="10"/>
          </p:nvPr>
        </p:nvSpPr>
        <p:spPr/>
        <p:txBody>
          <a:bodyPr/>
          <a:lstStyle/>
          <a:p>
            <a:pPr>
              <a:spcAft>
                <a:spcPts val="1200"/>
              </a:spcAft>
              <a:defRPr/>
            </a:pPr>
            <a:r>
              <a:rPr lang="en-US" dirty="0">
                <a:ea typeface="Century Gothic" charset="0"/>
              </a:rPr>
              <a:t>New, better technology makes sellers </a:t>
            </a:r>
            <a:r>
              <a:rPr lang="en-US" i="1" dirty="0">
                <a:ea typeface="Century Gothic" charset="0"/>
              </a:rPr>
              <a:t>willing to offer more at a given price or sell their quantity at a lower price.</a:t>
            </a:r>
            <a:endParaRPr lang="en-US" dirty="0">
              <a:ea typeface="Century Gothic" charset="0"/>
            </a:endParaRPr>
          </a:p>
          <a:p>
            <a:pPr marL="914400" lvl="1" indent="-447675">
              <a:defRPr/>
            </a:pPr>
            <a:r>
              <a:rPr lang="en-US" dirty="0">
                <a:ea typeface="Century Gothic" charset="0"/>
              </a:rPr>
              <a:t>A technological innovation </a:t>
            </a:r>
            <a:r>
              <a:rPr lang="en-US" i="1" dirty="0">
                <a:ea typeface="Century Gothic" charset="0"/>
              </a:rPr>
              <a:t>lowers costs</a:t>
            </a:r>
            <a:r>
              <a:rPr lang="en-US" dirty="0">
                <a:ea typeface="Century Gothic" charset="0"/>
              </a:rPr>
              <a:t> and </a:t>
            </a:r>
            <a:r>
              <a:rPr lang="en-US" i="1" dirty="0">
                <a:ea typeface="Century Gothic" charset="0"/>
              </a:rPr>
              <a:t>increases supply</a:t>
            </a:r>
            <a:r>
              <a:rPr lang="en-US" dirty="0">
                <a:ea typeface="Century Gothic" charset="0"/>
              </a:rPr>
              <a:t>.</a:t>
            </a:r>
          </a:p>
        </p:txBody>
      </p:sp>
    </p:spTree>
    <p:extLst>
      <p:ext uri="{BB962C8B-B14F-4D97-AF65-F5344CB8AC3E}">
        <p14:creationId xmlns:p14="http://schemas.microsoft.com/office/powerpoint/2010/main" val="38476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COMPETITIVE MARKETS</a:t>
            </a:r>
            <a:endParaRPr lang="en-US" dirty="0"/>
          </a:p>
        </p:txBody>
      </p:sp>
      <p:sp>
        <p:nvSpPr>
          <p:cNvPr id="3" name="Content Placeholder 2"/>
          <p:cNvSpPr>
            <a:spLocks noGrp="1"/>
          </p:cNvSpPr>
          <p:nvPr>
            <p:ph sz="quarter" idx="10"/>
          </p:nvPr>
        </p:nvSpPr>
        <p:spPr/>
        <p:txBody>
          <a:bodyPr/>
          <a:lstStyle/>
          <a:p>
            <a:pPr>
              <a:spcAft>
                <a:spcPts val="1200"/>
              </a:spcAft>
              <a:defRPr/>
            </a:pPr>
            <a:r>
              <a:rPr lang="en-US" dirty="0">
                <a:ea typeface="Century Gothic" charset="0"/>
              </a:rPr>
              <a:t>A </a:t>
            </a:r>
            <a:r>
              <a:rPr lang="en-US" b="1" dirty="0">
                <a:ea typeface="Century Gothic" charset="0"/>
              </a:rPr>
              <a:t>competitive market </a:t>
            </a:r>
            <a:r>
              <a:rPr lang="en-US" dirty="0">
                <a:ea typeface="Century Gothic" charset="0"/>
              </a:rPr>
              <a:t>has many buyers and sellers of the same good or service, none of whom can influence the price.</a:t>
            </a:r>
          </a:p>
          <a:p>
            <a:pPr>
              <a:spcAft>
                <a:spcPts val="1200"/>
              </a:spcAft>
              <a:defRPr/>
            </a:pPr>
            <a:r>
              <a:rPr lang="en-US" dirty="0">
                <a:ea typeface="Century Gothic" charset="0"/>
              </a:rPr>
              <a:t>The </a:t>
            </a:r>
            <a:r>
              <a:rPr lang="en-US" b="1" dirty="0">
                <a:ea typeface="Century Gothic" charset="0"/>
              </a:rPr>
              <a:t>supply and demand model </a:t>
            </a:r>
            <a:r>
              <a:rPr lang="en-US" dirty="0">
                <a:ea typeface="Century Gothic" charset="0"/>
              </a:rPr>
              <a:t>is a model of how a competitive market behaves.</a:t>
            </a:r>
          </a:p>
        </p:txBody>
      </p:sp>
    </p:spTree>
    <p:extLst>
      <p:ext uri="{BB962C8B-B14F-4D97-AF65-F5344CB8AC3E}">
        <p14:creationId xmlns:p14="http://schemas.microsoft.com/office/powerpoint/2010/main" val="3184890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EXPECTATIONS (2 of 2)</a:t>
            </a:r>
            <a:endParaRPr lang="en-US" dirty="0"/>
          </a:p>
        </p:txBody>
      </p:sp>
      <p:sp>
        <p:nvSpPr>
          <p:cNvPr id="3" name="Content Placeholder 2"/>
          <p:cNvSpPr>
            <a:spLocks noGrp="1"/>
          </p:cNvSpPr>
          <p:nvPr>
            <p:ph sz="quarter" idx="10"/>
          </p:nvPr>
        </p:nvSpPr>
        <p:spPr/>
        <p:txBody>
          <a:bodyPr/>
          <a:lstStyle/>
          <a:p>
            <a:r>
              <a:rPr lang="en-US" dirty="0">
                <a:ea typeface="Century Gothic" charset="0"/>
              </a:rPr>
              <a:t>The expectation of a higher price for a good in the future </a:t>
            </a:r>
            <a:r>
              <a:rPr lang="en-US" i="1" dirty="0">
                <a:ea typeface="Century Gothic" charset="0"/>
              </a:rPr>
              <a:t>decreases current supply of the good </a:t>
            </a:r>
            <a:r>
              <a:rPr lang="en-US" dirty="0">
                <a:ea typeface="Century Gothic" charset="0"/>
              </a:rPr>
              <a:t>– if they can store the good (and vice versa).</a:t>
            </a:r>
          </a:p>
          <a:p>
            <a:pPr marL="914400" lvl="1" indent="-447675"/>
            <a:r>
              <a:rPr lang="en-US" dirty="0">
                <a:ea typeface="Century Gothic" charset="0"/>
              </a:rPr>
              <a:t>Sellers will adjust their current offerings in anticipation of the </a:t>
            </a:r>
            <a:r>
              <a:rPr lang="en-US" b="1" i="1" dirty="0">
                <a:ea typeface="Century Gothic" charset="0"/>
              </a:rPr>
              <a:t>direction of future prices</a:t>
            </a:r>
            <a:r>
              <a:rPr lang="en-US" dirty="0">
                <a:ea typeface="Century Gothic" charset="0"/>
              </a:rPr>
              <a:t> in order to obtain the highest possible price.</a:t>
            </a:r>
          </a:p>
        </p:txBody>
      </p:sp>
    </p:spTree>
    <p:extLst>
      <p:ext uri="{BB962C8B-B14F-4D97-AF65-F5344CB8AC3E}">
        <p14:creationId xmlns:p14="http://schemas.microsoft.com/office/powerpoint/2010/main" val="4258087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CHANGES IN NUMBER OF PRODUCERS</a:t>
            </a:r>
            <a:endParaRPr lang="en-US" dirty="0"/>
          </a:p>
        </p:txBody>
      </p:sp>
      <p:sp>
        <p:nvSpPr>
          <p:cNvPr id="3" name="Content Placeholder 2"/>
          <p:cNvSpPr>
            <a:spLocks noGrp="1"/>
          </p:cNvSpPr>
          <p:nvPr>
            <p:ph sz="quarter" idx="10"/>
          </p:nvPr>
        </p:nvSpPr>
        <p:spPr/>
        <p:txBody>
          <a:bodyPr/>
          <a:lstStyle/>
          <a:p>
            <a:pPr>
              <a:defRPr/>
            </a:pPr>
            <a:r>
              <a:rPr lang="en-US" dirty="0">
                <a:ea typeface="Century Gothic" charset="0"/>
              </a:rPr>
              <a:t>As producers enter and exit the market, the overall supply changes.</a:t>
            </a:r>
          </a:p>
          <a:p>
            <a:pPr lvl="1">
              <a:defRPr/>
            </a:pPr>
            <a:r>
              <a:rPr lang="en-US" i="1" dirty="0">
                <a:ea typeface="Century Gothic" charset="0"/>
              </a:rPr>
              <a:t>Entry </a:t>
            </a:r>
            <a:r>
              <a:rPr lang="en-US" dirty="0">
                <a:ea typeface="Century Gothic" charset="0"/>
              </a:rPr>
              <a:t>implies more sellers in the market, increasing supply.</a:t>
            </a:r>
          </a:p>
          <a:p>
            <a:pPr lvl="1">
              <a:defRPr/>
            </a:pPr>
            <a:r>
              <a:rPr lang="en-US" i="1" dirty="0">
                <a:ea typeface="Century Gothic" charset="0"/>
              </a:rPr>
              <a:t>Exit </a:t>
            </a:r>
            <a:r>
              <a:rPr lang="en-US" dirty="0">
                <a:ea typeface="Century Gothic" charset="0"/>
              </a:rPr>
              <a:t>implies fewer sellers in the market, decreasing supply.</a:t>
            </a:r>
          </a:p>
          <a:p>
            <a:pPr marL="1381125" lvl="1" indent="-466725">
              <a:buFont typeface="Wingdings" panose="05000000000000000000" pitchFamily="2" charset="2"/>
              <a:buChar char="§"/>
              <a:defRPr/>
            </a:pPr>
            <a:r>
              <a:rPr lang="en-US" sz="2400" b="1" i="1" dirty="0">
                <a:ea typeface="Century Gothic" charset="0"/>
              </a:rPr>
              <a:t>As more firms enter the solar installation market, the number of solar installations available for sale increases.</a:t>
            </a:r>
          </a:p>
        </p:txBody>
      </p:sp>
    </p:spTree>
    <p:extLst>
      <p:ext uri="{BB962C8B-B14F-4D97-AF65-F5344CB8AC3E}">
        <p14:creationId xmlns:p14="http://schemas.microsoft.com/office/powerpoint/2010/main" val="284906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THE INDIVIDUAL SUPPLY CURVE AND THE MARKET SUPPLY CURVE</a:t>
            </a:r>
            <a:endParaRPr lang="en-US" dirty="0"/>
          </a:p>
        </p:txBody>
      </p:sp>
      <p:pic>
        <p:nvPicPr>
          <p:cNvPr id="10" name="Picture Placeholder 9" descr="Line graphs of Price of natural gas (per BTU) versus Quantity of natural gas (hundreds of thousands of BUTs), showing three parallel straight lines in different positions with respect to the horizontal axis. The line S-sub-Louisiana in the graph titled &quot;Louisiana Driller's  Supply Curve&quot; passes through the points representing 2 hundred thousand BTUs, 1 dollar; and 3 hundred thousand BTUs, 2 dollars. The line S-sub-Allegheny in the graph titled &quot;Allegheny Natural Gas's Supply Curve&quot; passes through the points representing 1 hundred thousand BTUs, 1 dollar; and 2 hundred thousand BTUs, 2 dollars. The line S-sub-Market in the graph titled &quot;Market Supply Curve&quot; passes through the points representing 3 hundred thousand BTUs, 1 dollar; and 5 hundred thousand BTUs, 2 dollars." title="Figure 3-10"/>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310369" y="2240288"/>
            <a:ext cx="7437663" cy="3461090"/>
          </a:xfrm>
          <a:prstGeom prst="rect">
            <a:avLst/>
          </a:prstGeom>
        </p:spPr>
      </p:pic>
      <p:sp>
        <p:nvSpPr>
          <p:cNvPr id="5" name="Content Placeholder 4"/>
          <p:cNvSpPr>
            <a:spLocks noGrp="1"/>
          </p:cNvSpPr>
          <p:nvPr>
            <p:ph sz="quarter" idx="10"/>
          </p:nvPr>
        </p:nvSpPr>
        <p:spPr>
          <a:xfrm>
            <a:off x="172934" y="6072919"/>
            <a:ext cx="9804186" cy="1364201"/>
          </a:xfrm>
        </p:spPr>
        <p:txBody>
          <a:bodyPr/>
          <a:lstStyle/>
          <a:p>
            <a:r>
              <a:rPr lang="en-US" dirty="0">
                <a:ea typeface="Century Gothic" charset="0"/>
              </a:rPr>
              <a:t>The market supply curve is the horizontal sum of the individual supply curves of all producers.</a:t>
            </a:r>
          </a:p>
        </p:txBody>
      </p:sp>
    </p:spTree>
    <p:extLst>
      <p:ext uri="{BB962C8B-B14F-4D97-AF65-F5344CB8AC3E}">
        <p14:creationId xmlns:p14="http://schemas.microsoft.com/office/powerpoint/2010/main" val="207282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 y="713049"/>
            <a:ext cx="9996324" cy="987115"/>
          </a:xfrm>
        </p:spPr>
        <p:txBody>
          <a:bodyPr/>
          <a:lstStyle/>
          <a:p>
            <a:r>
              <a:rPr lang="en-US" dirty="0">
                <a:ea typeface="Century Gothic" charset="0"/>
              </a:rPr>
              <a:t>SUPPLY, DEMAND AND MARKET EQUILIBRIUM</a:t>
            </a:r>
            <a:endParaRPr lang="en-US" dirty="0"/>
          </a:p>
        </p:txBody>
      </p:sp>
      <p:sp>
        <p:nvSpPr>
          <p:cNvPr id="3" name="Content Placeholder 2"/>
          <p:cNvSpPr>
            <a:spLocks noGrp="1"/>
          </p:cNvSpPr>
          <p:nvPr>
            <p:ph sz="quarter" idx="10"/>
          </p:nvPr>
        </p:nvSpPr>
        <p:spPr/>
        <p:txBody>
          <a:bodyPr/>
          <a:lstStyle/>
          <a:p>
            <a:pPr>
              <a:spcAft>
                <a:spcPts val="1200"/>
              </a:spcAft>
            </a:pPr>
            <a:r>
              <a:rPr lang="en-US" dirty="0">
                <a:ea typeface="Century Gothic" charset="0"/>
              </a:rPr>
              <a:t>When </a:t>
            </a:r>
            <a:r>
              <a:rPr lang="en-US" i="1" dirty="0">
                <a:ea typeface="Century Gothic" charset="0"/>
              </a:rPr>
              <a:t>Q</a:t>
            </a:r>
            <a:r>
              <a:rPr lang="en-US" baseline="-25000" dirty="0">
                <a:ea typeface="Century Gothic" charset="0"/>
              </a:rPr>
              <a:t>s</a:t>
            </a:r>
            <a:r>
              <a:rPr lang="en-US" dirty="0">
                <a:ea typeface="Century Gothic" charset="0"/>
              </a:rPr>
              <a:t> = </a:t>
            </a:r>
            <a:r>
              <a:rPr lang="en-US" i="1" dirty="0">
                <a:ea typeface="Century Gothic" charset="0"/>
              </a:rPr>
              <a:t>Q</a:t>
            </a:r>
            <a:r>
              <a:rPr lang="en-US" baseline="-25000" dirty="0">
                <a:ea typeface="Century Gothic" charset="0"/>
              </a:rPr>
              <a:t>d</a:t>
            </a:r>
            <a:r>
              <a:rPr lang="en-US" dirty="0">
                <a:ea typeface="Century Gothic" charset="0"/>
              </a:rPr>
              <a:t> at a certain price, the market is in </a:t>
            </a:r>
            <a:r>
              <a:rPr lang="en-US" b="1" dirty="0">
                <a:ea typeface="Century Gothic" charset="0"/>
              </a:rPr>
              <a:t>equilibrium.</a:t>
            </a:r>
          </a:p>
          <a:p>
            <a:pPr>
              <a:spcAft>
                <a:spcPts val="1200"/>
              </a:spcAft>
            </a:pPr>
            <a:r>
              <a:rPr lang="en-US" dirty="0">
                <a:ea typeface="Century Gothic" charset="0"/>
              </a:rPr>
              <a:t>That is, the amount consumers would purchase at this price is matched exactly by the amount producers wish to sell.</a:t>
            </a:r>
          </a:p>
        </p:txBody>
      </p:sp>
    </p:spTree>
    <p:extLst>
      <p:ext uri="{BB962C8B-B14F-4D97-AF65-F5344CB8AC3E}">
        <p14:creationId xmlns:p14="http://schemas.microsoft.com/office/powerpoint/2010/main" val="59367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FINDING THE EQUILIBRIUM PRICE AND QUANTITY</a:t>
            </a:r>
            <a:endParaRPr lang="en-US" dirty="0"/>
          </a:p>
        </p:txBody>
      </p:sp>
      <p:sp>
        <p:nvSpPr>
          <p:cNvPr id="5" name="Content Placeholder 4"/>
          <p:cNvSpPr>
            <a:spLocks noGrp="1"/>
          </p:cNvSpPr>
          <p:nvPr>
            <p:ph sz="quarter" idx="10"/>
          </p:nvPr>
        </p:nvSpPr>
        <p:spPr>
          <a:xfrm>
            <a:off x="136632" y="2110519"/>
            <a:ext cx="4577608" cy="4777961"/>
          </a:xfrm>
        </p:spPr>
        <p:txBody>
          <a:bodyPr/>
          <a:lstStyle/>
          <a:p>
            <a:r>
              <a:rPr lang="en-US" dirty="0">
                <a:ea typeface="Century Gothic" charset="0"/>
              </a:rPr>
              <a:t>The price at which this takes place is the equilibrium price, also referred to as the market-clearing price. The quantity of the good or service bought and sold at that price is the equilibrium quantity.</a:t>
            </a:r>
          </a:p>
        </p:txBody>
      </p:sp>
      <p:pic>
        <p:nvPicPr>
          <p:cNvPr id="8" name="Picture Placeholder 7" descr="Line graph of Price of natural gas (per BTU) versus Quantity of natural gas (trillions of BTUs), showing an increasing supply curve intersecting a decreasing demand curve. The supply curve increases from the point representing about 8 trillion BTUs, 2.5 dollars to the point 11 trillion BTUS, 4 dollars. The demand curve decreases from 7 trillion BTUs, 4 dollars, to 14 trillion BTUs, 2.5 dollars. The equilibrium point, E, is where the curves cross. It represent an equilibrium quantity of 10 trillion BTUs and an equilibrium price of 3 dollars." title="Figure 3-11"/>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4905288" y="2235288"/>
            <a:ext cx="4971649" cy="4166494"/>
          </a:xfrm>
          <a:prstGeom prst="rect">
            <a:avLst/>
          </a:prstGeom>
        </p:spPr>
      </p:pic>
    </p:spTree>
    <p:extLst>
      <p:ext uri="{BB962C8B-B14F-4D97-AF65-F5344CB8AC3E}">
        <p14:creationId xmlns:p14="http://schemas.microsoft.com/office/powerpoint/2010/main" val="406900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 y="682743"/>
            <a:ext cx="9996324" cy="1085827"/>
          </a:xfrm>
        </p:spPr>
        <p:txBody>
          <a:bodyPr/>
          <a:lstStyle/>
          <a:p>
            <a:r>
              <a:rPr lang="en-US" dirty="0">
                <a:ea typeface="Century Gothic" charset="0"/>
              </a:rPr>
              <a:t>WHY DO ALL SALES AND PURCHASES IN A MARKET TAKE PLACE AT THE SAME PRICE?</a:t>
            </a:r>
            <a:endParaRPr lang="en-US" dirty="0"/>
          </a:p>
        </p:txBody>
      </p:sp>
      <p:sp>
        <p:nvSpPr>
          <p:cNvPr id="3" name="Content Placeholder 2"/>
          <p:cNvSpPr>
            <a:spLocks noGrp="1"/>
          </p:cNvSpPr>
          <p:nvPr>
            <p:ph sz="quarter" idx="10"/>
          </p:nvPr>
        </p:nvSpPr>
        <p:spPr/>
        <p:txBody>
          <a:bodyPr/>
          <a:lstStyle/>
          <a:p>
            <a:pPr>
              <a:spcAft>
                <a:spcPts val="600"/>
              </a:spcAft>
            </a:pPr>
            <a:r>
              <a:rPr lang="en-US" dirty="0">
                <a:ea typeface="Century Gothic" charset="0"/>
              </a:rPr>
              <a:t>Where consumers don’t have time to compare prices (like a tourist trap), different stores have different prices.</a:t>
            </a:r>
          </a:p>
          <a:p>
            <a:pPr>
              <a:spcAft>
                <a:spcPts val="600"/>
              </a:spcAft>
            </a:pPr>
            <a:r>
              <a:rPr lang="en-US" dirty="0">
                <a:ea typeface="Century Gothic" charset="0"/>
              </a:rPr>
              <a:t>In well-established markets, there is a uniform price.</a:t>
            </a:r>
          </a:p>
        </p:txBody>
      </p:sp>
    </p:spTree>
    <p:extLst>
      <p:ext uri="{BB962C8B-B14F-4D97-AF65-F5344CB8AC3E}">
        <p14:creationId xmlns:p14="http://schemas.microsoft.com/office/powerpoint/2010/main" val="363885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 y="732099"/>
            <a:ext cx="9996324" cy="987115"/>
          </a:xfrm>
        </p:spPr>
        <p:txBody>
          <a:bodyPr/>
          <a:lstStyle/>
          <a:p>
            <a:r>
              <a:rPr lang="en-US" dirty="0">
                <a:ea typeface="Century Gothic" charset="0"/>
              </a:rPr>
              <a:t>WHY DOES THE MARKET PRICE FALL IF IT IS ABOVE THE</a:t>
            </a:r>
            <a:r>
              <a:rPr lang="en-US" baseline="0" dirty="0">
                <a:ea typeface="Century Gothic" charset="0"/>
              </a:rPr>
              <a:t> </a:t>
            </a:r>
            <a:r>
              <a:rPr lang="en-US" dirty="0">
                <a:ea typeface="Century Gothic" charset="0"/>
              </a:rPr>
              <a:t>EQUILIBRIUM PRICE?</a:t>
            </a:r>
            <a:endParaRPr lang="en-US" dirty="0"/>
          </a:p>
        </p:txBody>
      </p:sp>
      <p:sp>
        <p:nvSpPr>
          <p:cNvPr id="3" name="Content Placeholder 2"/>
          <p:cNvSpPr>
            <a:spLocks noGrp="1"/>
          </p:cNvSpPr>
          <p:nvPr>
            <p:ph sz="quarter" idx="10"/>
          </p:nvPr>
        </p:nvSpPr>
        <p:spPr/>
        <p:txBody>
          <a:bodyPr/>
          <a:lstStyle/>
          <a:p>
            <a:pPr>
              <a:spcAft>
                <a:spcPts val="1200"/>
              </a:spcAft>
            </a:pPr>
            <a:r>
              <a:rPr lang="en-US" dirty="0"/>
              <a:t>There is a </a:t>
            </a:r>
            <a:r>
              <a:rPr lang="en-US" b="1" dirty="0"/>
              <a:t>surplus</a:t>
            </a:r>
            <a:r>
              <a:rPr lang="en-US" dirty="0"/>
              <a:t> of a good when the quantity supplied exceeds the quantity demanded. Surpluses occur when the price is above its equilibrium level.</a:t>
            </a:r>
            <a:endParaRPr lang="en-US" dirty="0">
              <a:ea typeface="Century Gothic" charset="0"/>
            </a:endParaRPr>
          </a:p>
          <a:p>
            <a:pPr>
              <a:spcAft>
                <a:spcPts val="1200"/>
              </a:spcAft>
            </a:pPr>
            <a:r>
              <a:rPr lang="en-US" b="1" dirty="0"/>
              <a:t>Surpluses</a:t>
            </a:r>
            <a:r>
              <a:rPr lang="en-US" dirty="0"/>
              <a:t> do not last: sellers will reduce price so they can move goods off the shelves.</a:t>
            </a:r>
          </a:p>
        </p:txBody>
      </p:sp>
    </p:spTree>
    <p:extLst>
      <p:ext uri="{BB962C8B-B14F-4D97-AF65-F5344CB8AC3E}">
        <p14:creationId xmlns:p14="http://schemas.microsoft.com/office/powerpoint/2010/main" val="326676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PRICE ABOVE ITS EQUILIBRIUM LEVEL CREATES A SURPLUS</a:t>
            </a:r>
            <a:endParaRPr lang="en-US" dirty="0"/>
          </a:p>
        </p:txBody>
      </p:sp>
      <p:sp>
        <p:nvSpPr>
          <p:cNvPr id="5" name="Content Placeholder 4"/>
          <p:cNvSpPr>
            <a:spLocks noGrp="1"/>
          </p:cNvSpPr>
          <p:nvPr>
            <p:ph sz="quarter" idx="10"/>
          </p:nvPr>
        </p:nvSpPr>
        <p:spPr>
          <a:xfrm>
            <a:off x="136632" y="2110519"/>
            <a:ext cx="4821448" cy="4737321"/>
          </a:xfrm>
        </p:spPr>
        <p:txBody>
          <a:bodyPr/>
          <a:lstStyle/>
          <a:p>
            <a:r>
              <a:rPr lang="en-US" dirty="0">
                <a:ea typeface="Century Gothic" charset="0"/>
              </a:rPr>
              <a:t>This surplus will push the price down until it reaches the equilibrium price of $3.</a:t>
            </a:r>
          </a:p>
        </p:txBody>
      </p:sp>
      <p:pic>
        <p:nvPicPr>
          <p:cNvPr id="8" name="Picture Placeholder 7" descr="Line graph of Price of natural gas (per BTU) versus Quantity of natural gas (trillions of BTUs), as in Figure 3-11, showing a surplus as well as the equilibrium point. Points are labeled above the equilibrium point on the two curves. On the demand curve, a point represents a quantity demanded of 8.1 trillion and a price of $3.50. On the supply curve, a point represents a quantity supplied of 11.2 trillion and a price of $3.50. The horizontal distance between the two points is the surplus." title="Figure 3-12"/>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5280877" y="2415225"/>
            <a:ext cx="4531863" cy="4271320"/>
          </a:xfrm>
          <a:prstGeom prst="rect">
            <a:avLst/>
          </a:prstGeom>
        </p:spPr>
      </p:pic>
    </p:spTree>
    <p:extLst>
      <p:ext uri="{BB962C8B-B14F-4D97-AF65-F5344CB8AC3E}">
        <p14:creationId xmlns:p14="http://schemas.microsoft.com/office/powerpoint/2010/main" val="640615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 y="732099"/>
            <a:ext cx="9996324" cy="987115"/>
          </a:xfrm>
        </p:spPr>
        <p:txBody>
          <a:bodyPr/>
          <a:lstStyle/>
          <a:p>
            <a:r>
              <a:rPr lang="en-US" dirty="0">
                <a:ea typeface="Century Gothic" charset="0"/>
              </a:rPr>
              <a:t>WHY DOES THE MARKET PRICE RISE IF IT IS BELOW THE EQUILIBRIUM PRICE?</a:t>
            </a:r>
            <a:endParaRPr lang="en-US" dirty="0"/>
          </a:p>
        </p:txBody>
      </p:sp>
      <p:sp>
        <p:nvSpPr>
          <p:cNvPr id="3" name="Content Placeholder 2"/>
          <p:cNvSpPr>
            <a:spLocks noGrp="1"/>
          </p:cNvSpPr>
          <p:nvPr>
            <p:ph sz="quarter" idx="10"/>
          </p:nvPr>
        </p:nvSpPr>
        <p:spPr/>
        <p:txBody>
          <a:bodyPr/>
          <a:lstStyle/>
          <a:p>
            <a:pPr>
              <a:spcAft>
                <a:spcPts val="600"/>
              </a:spcAft>
            </a:pPr>
            <a:r>
              <a:rPr lang="en-US" dirty="0"/>
              <a:t>There is a </a:t>
            </a:r>
            <a:r>
              <a:rPr lang="en-US" b="1" dirty="0"/>
              <a:t>shortage </a:t>
            </a:r>
            <a:r>
              <a:rPr lang="en-US" dirty="0"/>
              <a:t>when the quantity demanded exceeds the quantity supplied. Shortages occur when the price is below its equilibrium level.</a:t>
            </a:r>
            <a:endParaRPr lang="en-US" dirty="0">
              <a:ea typeface="Century Gothic" charset="0"/>
            </a:endParaRPr>
          </a:p>
          <a:p>
            <a:pPr>
              <a:spcAft>
                <a:spcPts val="600"/>
              </a:spcAft>
            </a:pPr>
            <a:r>
              <a:rPr lang="en-US" b="1" dirty="0"/>
              <a:t>Shortages</a:t>
            </a:r>
            <a:r>
              <a:rPr lang="en-US" dirty="0"/>
              <a:t> do not last: sellers will increase price to increase revenue.</a:t>
            </a:r>
          </a:p>
        </p:txBody>
      </p:sp>
    </p:spTree>
    <p:extLst>
      <p:ext uri="{BB962C8B-B14F-4D97-AF65-F5344CB8AC3E}">
        <p14:creationId xmlns:p14="http://schemas.microsoft.com/office/powerpoint/2010/main" val="2309185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PRICE BELOW ITS EQUILIBRIUM LEVEL CREATES A SHORTAGE</a:t>
            </a:r>
            <a:endParaRPr lang="en-US" dirty="0"/>
          </a:p>
        </p:txBody>
      </p:sp>
      <p:sp>
        <p:nvSpPr>
          <p:cNvPr id="5" name="Content Placeholder 4"/>
          <p:cNvSpPr>
            <a:spLocks noGrp="1"/>
          </p:cNvSpPr>
          <p:nvPr>
            <p:ph sz="quarter" idx="10"/>
          </p:nvPr>
        </p:nvSpPr>
        <p:spPr>
          <a:xfrm>
            <a:off x="136632" y="2110519"/>
            <a:ext cx="4272808" cy="4879561"/>
          </a:xfrm>
        </p:spPr>
        <p:txBody>
          <a:bodyPr/>
          <a:lstStyle/>
          <a:p>
            <a:r>
              <a:rPr lang="en-US" dirty="0">
                <a:ea typeface="Century Gothic" charset="0"/>
              </a:rPr>
              <a:t>This surplus will push the price down until it reaches the equilibrium price of $3.</a:t>
            </a:r>
          </a:p>
        </p:txBody>
      </p:sp>
      <p:pic>
        <p:nvPicPr>
          <p:cNvPr id="8" name="Picture Placeholder 7" descr="Line graph of Price of natural gas (per BTU) versus Quantity of natural gas (trillions of BTUs), showing a shortage as well as the equilibrium point."/>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5015064" y="2430107"/>
            <a:ext cx="4622954" cy="4357173"/>
          </a:xfrm>
          <a:prstGeom prst="rect">
            <a:avLst/>
          </a:prstGeom>
        </p:spPr>
      </p:pic>
    </p:spTree>
    <p:extLst>
      <p:ext uri="{BB962C8B-B14F-4D97-AF65-F5344CB8AC3E}">
        <p14:creationId xmlns:p14="http://schemas.microsoft.com/office/powerpoint/2010/main" val="1365391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DEMAND</a:t>
            </a:r>
            <a:endParaRPr lang="en-US" dirty="0"/>
          </a:p>
        </p:txBody>
      </p:sp>
      <p:sp>
        <p:nvSpPr>
          <p:cNvPr id="3" name="Content Placeholder 2"/>
          <p:cNvSpPr>
            <a:spLocks noGrp="1"/>
          </p:cNvSpPr>
          <p:nvPr>
            <p:ph sz="quarter" idx="10"/>
          </p:nvPr>
        </p:nvSpPr>
        <p:spPr/>
        <p:txBody>
          <a:bodyPr/>
          <a:lstStyle/>
          <a:p>
            <a:pPr>
              <a:spcAft>
                <a:spcPts val="1200"/>
              </a:spcAft>
              <a:defRPr/>
            </a:pPr>
            <a:r>
              <a:rPr lang="en-US" dirty="0">
                <a:ea typeface="Century Gothic" charset="0"/>
              </a:rPr>
              <a:t>Demand represents the behavior of buyers.</a:t>
            </a:r>
          </a:p>
          <a:p>
            <a:pPr>
              <a:spcAft>
                <a:spcPts val="1200"/>
              </a:spcAft>
              <a:defRPr/>
            </a:pPr>
            <a:r>
              <a:rPr lang="en-US" dirty="0">
                <a:ea typeface="Century Gothic" charset="0"/>
              </a:rPr>
              <a:t>A </a:t>
            </a:r>
            <a:r>
              <a:rPr lang="en-US" b="1" dirty="0">
                <a:ea typeface="Century Gothic" charset="0"/>
                <a:sym typeface="Arial"/>
              </a:rPr>
              <a:t>demand</a:t>
            </a:r>
            <a:r>
              <a:rPr lang="en-US" dirty="0">
                <a:ea typeface="Century Gothic" charset="0"/>
              </a:rPr>
              <a:t> </a:t>
            </a:r>
            <a:r>
              <a:rPr lang="en-US" b="1" dirty="0">
                <a:ea typeface="Century Gothic" charset="0"/>
                <a:sym typeface="Arial"/>
              </a:rPr>
              <a:t>curve</a:t>
            </a:r>
            <a:r>
              <a:rPr lang="en-US" dirty="0">
                <a:ea typeface="Century Gothic" charset="0"/>
              </a:rPr>
              <a:t> shows the quantity demanded at various prices.</a:t>
            </a:r>
          </a:p>
          <a:p>
            <a:pPr>
              <a:spcAft>
                <a:spcPts val="1200"/>
              </a:spcAft>
              <a:defRPr/>
            </a:pPr>
            <a:r>
              <a:rPr lang="en-US" dirty="0">
                <a:ea typeface="Century Gothic" charset="0"/>
              </a:rPr>
              <a:t>The </a:t>
            </a:r>
            <a:r>
              <a:rPr lang="en-US" b="1" dirty="0">
                <a:ea typeface="Century Gothic" charset="0"/>
                <a:sym typeface="Arial"/>
              </a:rPr>
              <a:t>quantity</a:t>
            </a:r>
            <a:r>
              <a:rPr lang="en-US" dirty="0">
                <a:ea typeface="Century Gothic" charset="0"/>
              </a:rPr>
              <a:t> </a:t>
            </a:r>
            <a:r>
              <a:rPr lang="en-US" b="1" dirty="0">
                <a:ea typeface="Century Gothic" charset="0"/>
                <a:sym typeface="Arial"/>
              </a:rPr>
              <a:t>demanded</a:t>
            </a:r>
            <a:r>
              <a:rPr lang="en-US" dirty="0">
                <a:ea typeface="Century Gothic" charset="0"/>
              </a:rPr>
              <a:t>: the quantity that buyers are willing (and able) to purchase at a particular price.</a:t>
            </a:r>
          </a:p>
        </p:txBody>
      </p:sp>
    </p:spTree>
    <p:extLst>
      <p:ext uri="{BB962C8B-B14F-4D97-AF65-F5344CB8AC3E}">
        <p14:creationId xmlns:p14="http://schemas.microsoft.com/office/powerpoint/2010/main" val="506645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WHAT HAPPENS WHEN THE DEMAND CURVE SHIFTS?</a:t>
            </a:r>
            <a:endParaRPr lang="en-US" dirty="0"/>
          </a:p>
        </p:txBody>
      </p:sp>
      <p:sp>
        <p:nvSpPr>
          <p:cNvPr id="5" name="Content Placeholder 4"/>
          <p:cNvSpPr>
            <a:spLocks noGrp="1"/>
          </p:cNvSpPr>
          <p:nvPr>
            <p:ph sz="quarter" idx="10"/>
          </p:nvPr>
        </p:nvSpPr>
        <p:spPr>
          <a:xfrm>
            <a:off x="136632" y="2151159"/>
            <a:ext cx="4536968" cy="4452841"/>
          </a:xfrm>
        </p:spPr>
        <p:txBody>
          <a:bodyPr/>
          <a:lstStyle/>
          <a:p>
            <a:r>
              <a:rPr lang="en-US" dirty="0">
                <a:ea typeface="MS PGothic" pitchFamily="34" charset="-128"/>
              </a:rPr>
              <a:t>An increase in demand leads to a movement along the supply curve to a higher equilibrium price and higher equilibrium quantity.</a:t>
            </a:r>
          </a:p>
        </p:txBody>
      </p:sp>
      <p:pic>
        <p:nvPicPr>
          <p:cNvPr id="8" name="Picture Placeholder 7" descr="Line graph of Price of natural gas versus Quantity of natural gas, showing an increasing supply curve intersecting two decreasing demand curves. The single supply curve intersects the demand curve D-sub-1 at equilibrium point E-sub-1. A second demand curve, D-sub-2, is somewhat to the right of D-sub-1, and the supply curve intersects D-sub-2 at equilibrium point E-sub-2. The difference between E-sub-1 and E-sub-2 represents an increase in price as well as an increase in quantity. The rightward shift of demand curve D-sub-2 is labeled, &quot;An increase in the demand . . . ,&quot; and the upward movement of the equilibrium point along the supply curve is labeled, &quot;. . leads to a movement along the supply curve to a higher equilibrium price and higher equilibrium quantity.&quot;" title="Figure 3-14"/>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4876800" y="2431774"/>
            <a:ext cx="4843511" cy="3972322"/>
          </a:xfrm>
          <a:prstGeom prst="rect">
            <a:avLst/>
          </a:prstGeom>
        </p:spPr>
      </p:pic>
    </p:spTree>
    <p:extLst>
      <p:ext uri="{BB962C8B-B14F-4D97-AF65-F5344CB8AC3E}">
        <p14:creationId xmlns:p14="http://schemas.microsoft.com/office/powerpoint/2010/main" val="259665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7943"/>
            <a:ext cx="9996324" cy="1085827"/>
          </a:xfrm>
        </p:spPr>
        <p:txBody>
          <a:bodyPr/>
          <a:lstStyle/>
          <a:p>
            <a:r>
              <a:rPr lang="en-US" dirty="0">
                <a:ea typeface="Century Gothic" charset="0"/>
              </a:rPr>
              <a:t>WHAT HAPPENS WHEN THE SUPPLY CURVE SHIFTS?</a:t>
            </a:r>
            <a:endParaRPr lang="en-US" dirty="0"/>
          </a:p>
        </p:txBody>
      </p:sp>
      <p:sp>
        <p:nvSpPr>
          <p:cNvPr id="3" name="Content Placeholder 2"/>
          <p:cNvSpPr>
            <a:spLocks noGrp="1"/>
          </p:cNvSpPr>
          <p:nvPr>
            <p:ph sz="quarter" idx="10"/>
          </p:nvPr>
        </p:nvSpPr>
        <p:spPr>
          <a:xfrm>
            <a:off x="136632" y="2110519"/>
            <a:ext cx="4597928" cy="4656041"/>
          </a:xfrm>
        </p:spPr>
        <p:txBody>
          <a:bodyPr/>
          <a:lstStyle/>
          <a:p>
            <a:r>
              <a:rPr lang="en-US" dirty="0">
                <a:ea typeface="MS PGothic" pitchFamily="34" charset="-128"/>
              </a:rPr>
              <a:t>An increase in supply leads to a movement along the demand curve to a lower equilibrium price and higher equilibrium quantity.</a:t>
            </a:r>
          </a:p>
        </p:txBody>
      </p:sp>
      <p:pic>
        <p:nvPicPr>
          <p:cNvPr id="8" name="Picture Placeholder 7" descr="Line graph of Price of natural gas versus Quantity of natural gas, showing one decreasing demand curve intersecting two increasing supply curves. The single demand curve intersects the supply curve S-sub-1 at equilibrium point E-sub-1. A second supply curve, S-sub-2, is somewhat to the left of S-sub-1, and the demand curve intersects S-sub-2 at equilibrium point E-sub-2. The difference between E-sub-1 and E-sub-2 represents an increase in price as well as a decrease in quantity. The leftward shift of demand curve S-sub-2 is labeled, &quot;A decrease in supply . . . ,&quot; and the upward movement of the equilibrium point along the supply curve is labeled, &quot;. . leads to a movement along the demand curve to a lower equilibrium price and higher equilibrium quantity.&quot;" title="Figure 3-15"/>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4940197" y="2473689"/>
            <a:ext cx="4705101" cy="3777878"/>
          </a:xfrm>
          <a:prstGeom prst="rect">
            <a:avLst/>
          </a:prstGeom>
        </p:spPr>
      </p:pic>
    </p:spTree>
    <p:extLst>
      <p:ext uri="{BB962C8B-B14F-4D97-AF65-F5344CB8AC3E}">
        <p14:creationId xmlns:p14="http://schemas.microsoft.com/office/powerpoint/2010/main" val="2932152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ea typeface="Century Gothic" charset="0"/>
              </a:rPr>
              <a:t>LEARN BY DOING: PRACTICE QUESTION 3</a:t>
            </a:r>
            <a:endParaRPr lang="en-US" dirty="0"/>
          </a:p>
        </p:txBody>
      </p:sp>
      <p:sp>
        <p:nvSpPr>
          <p:cNvPr id="6" name="Content Placeholder 5"/>
          <p:cNvSpPr>
            <a:spLocks noGrp="1"/>
          </p:cNvSpPr>
          <p:nvPr>
            <p:ph sz="quarter" idx="10"/>
          </p:nvPr>
        </p:nvSpPr>
        <p:spPr/>
        <p:txBody>
          <a:bodyPr/>
          <a:lstStyle/>
          <a:p>
            <a:pPr>
              <a:spcAft>
                <a:spcPts val="600"/>
              </a:spcAft>
              <a:tabLst>
                <a:tab pos="0" algn="l"/>
              </a:tabLst>
              <a:defRPr/>
            </a:pPr>
            <a:r>
              <a:rPr lang="en-US" dirty="0"/>
              <a:t>If garden gnomes regain popularity, what will happen?</a:t>
            </a:r>
          </a:p>
          <a:p>
            <a:pPr marL="914400" lvl="1">
              <a:spcAft>
                <a:spcPts val="600"/>
              </a:spcAft>
              <a:buFont typeface="Calibri" pitchFamily="34" charset="0"/>
              <a:buAutoNum type="alphaLcParenR"/>
              <a:tabLst>
                <a:tab pos="0" algn="l"/>
              </a:tabLst>
              <a:defRPr/>
            </a:pPr>
            <a:r>
              <a:rPr lang="en-US" dirty="0"/>
              <a:t>Equilibrium price and quantity both fall.</a:t>
            </a:r>
          </a:p>
          <a:p>
            <a:pPr marL="914400" lvl="1">
              <a:spcAft>
                <a:spcPts val="600"/>
              </a:spcAft>
              <a:buFont typeface="Calibri" pitchFamily="34" charset="0"/>
              <a:buAutoNum type="alphaLcParenR"/>
              <a:tabLst>
                <a:tab pos="0" algn="l"/>
              </a:tabLst>
              <a:defRPr/>
            </a:pPr>
            <a:r>
              <a:rPr lang="en-US" dirty="0"/>
              <a:t>Equilibrium price and quantity both rise.</a:t>
            </a:r>
          </a:p>
          <a:p>
            <a:pPr marL="914400" lvl="1">
              <a:spcAft>
                <a:spcPts val="600"/>
              </a:spcAft>
              <a:buFont typeface="Calibri" pitchFamily="34" charset="0"/>
              <a:buAutoNum type="alphaLcParenR"/>
              <a:tabLst>
                <a:tab pos="0" algn="l"/>
              </a:tabLst>
              <a:defRPr/>
            </a:pPr>
            <a:r>
              <a:rPr lang="en-US" dirty="0"/>
              <a:t>Equilibrium price falls and quantity rises.</a:t>
            </a:r>
          </a:p>
          <a:p>
            <a:pPr marL="914400" lvl="1">
              <a:spcAft>
                <a:spcPts val="600"/>
              </a:spcAft>
              <a:buFont typeface="Calibri" pitchFamily="34" charset="0"/>
              <a:buAutoNum type="alphaLcParenR"/>
              <a:tabLst>
                <a:tab pos="0" algn="l"/>
              </a:tabLst>
              <a:defRPr/>
            </a:pPr>
            <a:r>
              <a:rPr lang="en-US" dirty="0"/>
              <a:t>Equilibrium price rises and quantity falls.</a:t>
            </a:r>
            <a:endParaRPr lang="en-US" dirty="0">
              <a:ea typeface="Century Gothic" charset="0"/>
            </a:endParaRPr>
          </a:p>
        </p:txBody>
      </p:sp>
    </p:spTree>
    <p:extLst>
      <p:ext uri="{BB962C8B-B14F-4D97-AF65-F5344CB8AC3E}">
        <p14:creationId xmlns:p14="http://schemas.microsoft.com/office/powerpoint/2010/main" val="2501625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ea typeface="Century Gothic" charset="0"/>
              </a:rPr>
              <a:t>LEARN BY DOING: PRACTICE QUESTION 3</a:t>
            </a:r>
            <a:br>
              <a:rPr lang="en-US" dirty="0">
                <a:ea typeface="Century Gothic" charset="0"/>
              </a:rPr>
            </a:br>
            <a:r>
              <a:rPr lang="en-US" dirty="0">
                <a:ea typeface="Century Gothic" charset="0"/>
              </a:rPr>
              <a:t>(Answer)</a:t>
            </a:r>
            <a:endParaRPr lang="en-US" dirty="0"/>
          </a:p>
        </p:txBody>
      </p:sp>
      <p:sp>
        <p:nvSpPr>
          <p:cNvPr id="6" name="Content Placeholder 5"/>
          <p:cNvSpPr>
            <a:spLocks noGrp="1"/>
          </p:cNvSpPr>
          <p:nvPr>
            <p:ph sz="quarter" idx="10"/>
          </p:nvPr>
        </p:nvSpPr>
        <p:spPr/>
        <p:txBody>
          <a:bodyPr/>
          <a:lstStyle/>
          <a:p>
            <a:pPr>
              <a:spcAft>
                <a:spcPts val="600"/>
              </a:spcAft>
              <a:tabLst>
                <a:tab pos="0" algn="l"/>
              </a:tabLst>
              <a:defRPr/>
            </a:pPr>
            <a:r>
              <a:rPr lang="en-US" dirty="0"/>
              <a:t>If garden gnomes regain popularity, what will happen?</a:t>
            </a:r>
          </a:p>
          <a:p>
            <a:pPr marL="914400" lvl="1">
              <a:spcAft>
                <a:spcPts val="600"/>
              </a:spcAft>
              <a:buFont typeface="Calibri" pitchFamily="34" charset="0"/>
              <a:buAutoNum type="alphaLcParenR"/>
              <a:tabLst>
                <a:tab pos="0" algn="l"/>
              </a:tabLst>
              <a:defRPr/>
            </a:pPr>
            <a:r>
              <a:rPr lang="en-US" dirty="0"/>
              <a:t>Equilibrium price and quantity both fall.</a:t>
            </a:r>
          </a:p>
          <a:p>
            <a:pPr marL="914400" lvl="1">
              <a:spcAft>
                <a:spcPts val="600"/>
              </a:spcAft>
              <a:buFont typeface="Calibri" pitchFamily="34" charset="0"/>
              <a:buAutoNum type="alphaLcParenR"/>
              <a:tabLst>
                <a:tab pos="0" algn="l"/>
              </a:tabLst>
              <a:defRPr/>
            </a:pPr>
            <a:r>
              <a:rPr lang="en-US" b="1" dirty="0"/>
              <a:t>Equilibrium price and quantity both rise. (correct answer)</a:t>
            </a:r>
          </a:p>
          <a:p>
            <a:pPr marL="914400" lvl="1">
              <a:spcAft>
                <a:spcPts val="600"/>
              </a:spcAft>
              <a:buFont typeface="Calibri" pitchFamily="34" charset="0"/>
              <a:buAutoNum type="alphaLcParenR"/>
              <a:tabLst>
                <a:tab pos="0" algn="l"/>
              </a:tabLst>
              <a:defRPr/>
            </a:pPr>
            <a:r>
              <a:rPr lang="en-US" dirty="0"/>
              <a:t>Equilibrium price falls and quantity rises.</a:t>
            </a:r>
          </a:p>
          <a:p>
            <a:pPr marL="914400" lvl="1">
              <a:spcAft>
                <a:spcPts val="600"/>
              </a:spcAft>
              <a:buFont typeface="Calibri" pitchFamily="34" charset="0"/>
              <a:buAutoNum type="alphaLcParenR"/>
              <a:tabLst>
                <a:tab pos="0" algn="l"/>
              </a:tabLst>
              <a:defRPr/>
            </a:pPr>
            <a:r>
              <a:rPr lang="en-US" dirty="0"/>
              <a:t>Equilibrium price rises and quantity falls.</a:t>
            </a:r>
            <a:endParaRPr lang="en-US" dirty="0">
              <a:ea typeface="Century Gothic" charset="0"/>
            </a:endParaRPr>
          </a:p>
        </p:txBody>
      </p:sp>
    </p:spTree>
    <p:extLst>
      <p:ext uri="{BB962C8B-B14F-4D97-AF65-F5344CB8AC3E}">
        <p14:creationId xmlns:p14="http://schemas.microsoft.com/office/powerpoint/2010/main" val="2728281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ea typeface="Century Gothic" charset="0"/>
              </a:rPr>
              <a:t>LEARN BY DOING: PRACTICE QUESTION 4</a:t>
            </a:r>
            <a:endParaRPr lang="en-US" dirty="0"/>
          </a:p>
        </p:txBody>
      </p:sp>
      <p:sp>
        <p:nvSpPr>
          <p:cNvPr id="7" name="Content Placeholder 6"/>
          <p:cNvSpPr>
            <a:spLocks noGrp="1"/>
          </p:cNvSpPr>
          <p:nvPr>
            <p:ph sz="quarter" idx="10"/>
          </p:nvPr>
        </p:nvSpPr>
        <p:spPr/>
        <p:txBody>
          <a:bodyPr/>
          <a:lstStyle/>
          <a:p>
            <a:pPr>
              <a:defRPr/>
            </a:pPr>
            <a:r>
              <a:rPr lang="en-US" dirty="0"/>
              <a:t>If the cost of wood falls, what will happen to equilibrium price and quantity in the violin market?</a:t>
            </a:r>
          </a:p>
          <a:p>
            <a:pPr marL="914400" lvl="1" indent="-447675" eaLnBrk="1" hangingPunct="1">
              <a:buFont typeface="Calibri" pitchFamily="34" charset="0"/>
              <a:buAutoNum type="alphaLcParenR"/>
              <a:defRPr/>
            </a:pPr>
            <a:r>
              <a:rPr lang="en-US" dirty="0"/>
              <a:t>Both fall.</a:t>
            </a:r>
          </a:p>
          <a:p>
            <a:pPr marL="914400" lvl="1" indent="-447675" eaLnBrk="1" hangingPunct="1">
              <a:buFont typeface="Calibri" pitchFamily="34" charset="0"/>
              <a:buAutoNum type="alphaLcParenR"/>
              <a:defRPr/>
            </a:pPr>
            <a:r>
              <a:rPr lang="en-US" dirty="0"/>
              <a:t>Both rise.</a:t>
            </a:r>
          </a:p>
          <a:p>
            <a:pPr marL="914400" lvl="1" indent="-447675" eaLnBrk="1" hangingPunct="1">
              <a:buFont typeface="Calibri" pitchFamily="34" charset="0"/>
              <a:buAutoNum type="alphaLcParenR"/>
              <a:defRPr/>
            </a:pPr>
            <a:r>
              <a:rPr lang="en-US" dirty="0"/>
              <a:t>Price falls and quantity rises.</a:t>
            </a:r>
          </a:p>
          <a:p>
            <a:pPr marL="914400" lvl="1" indent="-447675" eaLnBrk="1" hangingPunct="1">
              <a:buFont typeface="Calibri" pitchFamily="34" charset="0"/>
              <a:buAutoNum type="alphaLcParenR"/>
              <a:defRPr/>
            </a:pPr>
            <a:r>
              <a:rPr lang="en-US" dirty="0"/>
              <a:t>Price rises and quantity falls.</a:t>
            </a:r>
          </a:p>
        </p:txBody>
      </p:sp>
    </p:spTree>
    <p:extLst>
      <p:ext uri="{BB962C8B-B14F-4D97-AF65-F5344CB8AC3E}">
        <p14:creationId xmlns:p14="http://schemas.microsoft.com/office/powerpoint/2010/main" val="183684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ea typeface="Century Gothic" charset="0"/>
              </a:rPr>
              <a:t>LEARN BY DOING: PRACTICE QUESTION 4</a:t>
            </a:r>
            <a:br>
              <a:rPr lang="en-US" dirty="0">
                <a:ea typeface="Century Gothic" charset="0"/>
              </a:rPr>
            </a:br>
            <a:r>
              <a:rPr lang="en-US" dirty="0">
                <a:ea typeface="Century Gothic" charset="0"/>
              </a:rPr>
              <a:t>(Answer)</a:t>
            </a:r>
            <a:endParaRPr lang="en-US" dirty="0"/>
          </a:p>
        </p:txBody>
      </p:sp>
      <p:sp>
        <p:nvSpPr>
          <p:cNvPr id="7" name="Content Placeholder 6"/>
          <p:cNvSpPr>
            <a:spLocks noGrp="1"/>
          </p:cNvSpPr>
          <p:nvPr>
            <p:ph sz="quarter" idx="10"/>
          </p:nvPr>
        </p:nvSpPr>
        <p:spPr/>
        <p:txBody>
          <a:bodyPr/>
          <a:lstStyle/>
          <a:p>
            <a:pPr>
              <a:defRPr/>
            </a:pPr>
            <a:r>
              <a:rPr lang="en-US" dirty="0"/>
              <a:t>If the cost of wood falls, what will happen to equilibrium price and quantity in the violin market?</a:t>
            </a:r>
          </a:p>
          <a:p>
            <a:pPr marL="914400" lvl="1" indent="-447675" eaLnBrk="1" hangingPunct="1">
              <a:buFont typeface="Calibri" pitchFamily="34" charset="0"/>
              <a:buAutoNum type="alphaLcParenR"/>
              <a:defRPr/>
            </a:pPr>
            <a:r>
              <a:rPr lang="en-US" dirty="0"/>
              <a:t>Both fall.</a:t>
            </a:r>
          </a:p>
          <a:p>
            <a:pPr marL="914400" lvl="1" indent="-447675" eaLnBrk="1" hangingPunct="1">
              <a:buFont typeface="Calibri" pitchFamily="34" charset="0"/>
              <a:buAutoNum type="alphaLcParenR"/>
              <a:defRPr/>
            </a:pPr>
            <a:r>
              <a:rPr lang="en-US" dirty="0"/>
              <a:t>Both rise.</a:t>
            </a:r>
          </a:p>
          <a:p>
            <a:pPr marL="914400" lvl="1" indent="-447675" eaLnBrk="1" hangingPunct="1">
              <a:buFont typeface="Calibri" pitchFamily="34" charset="0"/>
              <a:buAutoNum type="alphaLcParenR"/>
              <a:defRPr/>
            </a:pPr>
            <a:r>
              <a:rPr lang="en-US" b="1" dirty="0"/>
              <a:t>Price falls and quantity rises. (correct answer)</a:t>
            </a:r>
          </a:p>
          <a:p>
            <a:pPr marL="914400" lvl="1" indent="-447675" eaLnBrk="1" hangingPunct="1">
              <a:buFont typeface="Calibri" pitchFamily="34" charset="0"/>
              <a:buAutoNum type="alphaLcParenR"/>
              <a:defRPr/>
            </a:pPr>
            <a:r>
              <a:rPr lang="en-US" dirty="0"/>
              <a:t>Price rises and quantity falls.</a:t>
            </a:r>
          </a:p>
        </p:txBody>
      </p:sp>
    </p:spTree>
    <p:extLst>
      <p:ext uri="{BB962C8B-B14F-4D97-AF65-F5344CB8AC3E}">
        <p14:creationId xmlns:p14="http://schemas.microsoft.com/office/powerpoint/2010/main" val="2790527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SIMULTANEOUS SHIFTS OF THE DEMAND AND SUPPLY CURVES</a:t>
            </a:r>
            <a:endParaRPr lang="en-US" dirty="0"/>
          </a:p>
        </p:txBody>
      </p:sp>
      <p:pic>
        <p:nvPicPr>
          <p:cNvPr id="6" name="Picture Placeholder 5" descr="Two line graphs of Price of natural gas versus Quantity of natural gas, both showing a pair of supply curves intersecting a pair of demand curves. Both graphs illustrate an increase in demand along with a decrease in supply, with the result that the equilibrium point E-sub-2 has a higher price than E-sub-1. In the graph titled &quot;One Possible Outcome: Price Rises, Quantity Falls,&quot; point E-sub-2 is to the left of E-sub-1. In the graph titled &quot;One Possible Outcome: Price Rises, Quantity Rises,&quot; E-sub-2 is to the right of E-sub-1." title="Figure 3-16"/>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2623706" y="2009506"/>
            <a:ext cx="5509132" cy="3013250"/>
          </a:xfrm>
          <a:prstGeom prst="rect">
            <a:avLst/>
          </a:prstGeom>
        </p:spPr>
      </p:pic>
      <p:sp>
        <p:nvSpPr>
          <p:cNvPr id="3" name="Content Placeholder 2"/>
          <p:cNvSpPr>
            <a:spLocks noGrp="1"/>
          </p:cNvSpPr>
          <p:nvPr>
            <p:ph sz="quarter" idx="10"/>
          </p:nvPr>
        </p:nvSpPr>
        <p:spPr>
          <a:xfrm>
            <a:off x="136632" y="5258929"/>
            <a:ext cx="9804186" cy="2108261"/>
          </a:xfrm>
        </p:spPr>
        <p:txBody>
          <a:bodyPr/>
          <a:lstStyle/>
          <a:p>
            <a:r>
              <a:rPr lang="en-US" sz="2600" dirty="0">
                <a:ea typeface="Century Gothic" charset="0"/>
              </a:rPr>
              <a:t>If the </a:t>
            </a:r>
            <a:r>
              <a:rPr lang="en-US" sz="2600" b="1" dirty="0">
                <a:ea typeface="Century Gothic" charset="0"/>
              </a:rPr>
              <a:t>decrease in demand is relatively larger than the increase in supply,</a:t>
            </a:r>
            <a:r>
              <a:rPr lang="en-US" sz="2600" dirty="0">
                <a:ea typeface="Century Gothic" charset="0"/>
              </a:rPr>
              <a:t> the equilibrium price and quantity falls.</a:t>
            </a:r>
          </a:p>
          <a:p>
            <a:r>
              <a:rPr lang="en-US" sz="2600" dirty="0">
                <a:ea typeface="Century Gothic" charset="0"/>
              </a:rPr>
              <a:t>If the </a:t>
            </a:r>
            <a:r>
              <a:rPr lang="en-US" sz="2600" b="1" dirty="0">
                <a:ea typeface="Century Gothic" charset="0"/>
              </a:rPr>
              <a:t>increase in supply is large relative to the decrease in demand, </a:t>
            </a:r>
            <a:r>
              <a:rPr lang="en-US" sz="2600" dirty="0">
                <a:ea typeface="Century Gothic" charset="0"/>
              </a:rPr>
              <a:t>the equilibrium quantity rises as the equilibrium price falls.</a:t>
            </a:r>
          </a:p>
        </p:txBody>
      </p:sp>
    </p:spTree>
    <p:extLst>
      <p:ext uri="{BB962C8B-B14F-4D97-AF65-F5344CB8AC3E}">
        <p14:creationId xmlns:p14="http://schemas.microsoft.com/office/powerpoint/2010/main" val="349746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ea typeface="Century Gothic" charset="0"/>
              </a:rPr>
              <a:t>LEARN BY DOING: PRACTICE QUESTION 5</a:t>
            </a:r>
            <a:endParaRPr lang="en-US" dirty="0"/>
          </a:p>
        </p:txBody>
      </p:sp>
      <p:sp>
        <p:nvSpPr>
          <p:cNvPr id="7" name="Content Placeholder 6"/>
          <p:cNvSpPr>
            <a:spLocks noGrp="1"/>
          </p:cNvSpPr>
          <p:nvPr>
            <p:ph sz="quarter" idx="10"/>
          </p:nvPr>
        </p:nvSpPr>
        <p:spPr/>
        <p:txBody>
          <a:bodyPr/>
          <a:lstStyle/>
          <a:p>
            <a:r>
              <a:rPr lang="en-US" dirty="0">
                <a:ea typeface="Century Gothic" charset="0"/>
              </a:rPr>
              <a:t>Consumers in Mayville consider houses and apartments to be substitutes. There is an increase in the price of houses in Mayville at the same time three new apartment buildings open there. In the market for apartments in Mayville:</a:t>
            </a:r>
          </a:p>
          <a:p>
            <a:pPr marL="914400" indent="-447675">
              <a:buFont typeface="+mj-lt"/>
              <a:buAutoNum type="alphaLcParenR"/>
            </a:pPr>
            <a:r>
              <a:rPr lang="en-US" sz="2600" dirty="0">
                <a:ea typeface="Century Gothic" charset="0"/>
              </a:rPr>
              <a:t>the equilibrium price will rise.</a:t>
            </a:r>
          </a:p>
          <a:p>
            <a:pPr marL="914400" indent="-447675">
              <a:buFont typeface="+mj-lt"/>
              <a:buAutoNum type="alphaLcParenR"/>
            </a:pPr>
            <a:r>
              <a:rPr lang="en-US" sz="2600" dirty="0">
                <a:ea typeface="Century Gothic" charset="0"/>
              </a:rPr>
              <a:t>the equilibrium price will fall.</a:t>
            </a:r>
          </a:p>
          <a:p>
            <a:pPr marL="914400" indent="-447675">
              <a:buFont typeface="+mj-lt"/>
              <a:buAutoNum type="alphaLcParenR"/>
            </a:pPr>
            <a:r>
              <a:rPr lang="en-US" sz="2600" dirty="0">
                <a:ea typeface="Century Gothic" charset="0"/>
              </a:rPr>
              <a:t>the equilibrium quantity will rise.</a:t>
            </a:r>
          </a:p>
          <a:p>
            <a:pPr marL="914400" indent="-447675">
              <a:buFont typeface="+mj-lt"/>
              <a:buAutoNum type="alphaLcParenR"/>
            </a:pPr>
            <a:r>
              <a:rPr lang="en-US" sz="2600" dirty="0">
                <a:ea typeface="Century Gothic" charset="0"/>
              </a:rPr>
              <a:t>the equilibrium quantity will fall.</a:t>
            </a:r>
          </a:p>
        </p:txBody>
      </p:sp>
    </p:spTree>
    <p:extLst>
      <p:ext uri="{BB962C8B-B14F-4D97-AF65-F5344CB8AC3E}">
        <p14:creationId xmlns:p14="http://schemas.microsoft.com/office/powerpoint/2010/main" val="63591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ea typeface="Century Gothic" charset="0"/>
              </a:rPr>
              <a:t>LEARN BY DOING: PRACTICE QUESTION 5</a:t>
            </a:r>
            <a:br>
              <a:rPr lang="en-US" dirty="0">
                <a:ea typeface="Century Gothic" charset="0"/>
              </a:rPr>
            </a:br>
            <a:r>
              <a:rPr lang="en-US" dirty="0">
                <a:ea typeface="Century Gothic" charset="0"/>
              </a:rPr>
              <a:t>(Answer)</a:t>
            </a:r>
            <a:endParaRPr lang="en-US" dirty="0"/>
          </a:p>
        </p:txBody>
      </p:sp>
      <p:sp>
        <p:nvSpPr>
          <p:cNvPr id="7" name="Content Placeholder 6"/>
          <p:cNvSpPr>
            <a:spLocks noGrp="1"/>
          </p:cNvSpPr>
          <p:nvPr>
            <p:ph sz="quarter" idx="10"/>
          </p:nvPr>
        </p:nvSpPr>
        <p:spPr/>
        <p:txBody>
          <a:bodyPr/>
          <a:lstStyle/>
          <a:p>
            <a:r>
              <a:rPr lang="en-US" dirty="0">
                <a:ea typeface="Century Gothic" charset="0"/>
              </a:rPr>
              <a:t>Consumers in Mayville consider houses and apartments to be substitutes. There is an increase in the price of houses in Mayville at the same time three new apartment buildings open there. In the market for apartments in Mayville:</a:t>
            </a:r>
          </a:p>
          <a:p>
            <a:pPr marL="914400" indent="-447675">
              <a:buFont typeface="+mj-lt"/>
              <a:buAutoNum type="alphaLcParenR"/>
            </a:pPr>
            <a:r>
              <a:rPr lang="en-US" sz="2600" dirty="0">
                <a:ea typeface="Century Gothic" charset="0"/>
              </a:rPr>
              <a:t>the equilibrium price will rise.</a:t>
            </a:r>
          </a:p>
          <a:p>
            <a:pPr marL="914400" indent="-447675">
              <a:buFont typeface="+mj-lt"/>
              <a:buAutoNum type="alphaLcParenR"/>
            </a:pPr>
            <a:r>
              <a:rPr lang="en-US" sz="2600" dirty="0">
                <a:ea typeface="Century Gothic" charset="0"/>
              </a:rPr>
              <a:t>the equilibrium price will fall.</a:t>
            </a:r>
          </a:p>
          <a:p>
            <a:pPr marL="914400" indent="-447675">
              <a:buFont typeface="+mj-lt"/>
              <a:buAutoNum type="alphaLcParenR"/>
            </a:pPr>
            <a:r>
              <a:rPr lang="en-US" sz="2600" b="1" dirty="0">
                <a:ea typeface="Century Gothic" charset="0"/>
              </a:rPr>
              <a:t>the equilibrium quantity will rise. (correct answer)</a:t>
            </a:r>
          </a:p>
          <a:p>
            <a:pPr marL="914400" indent="-447675">
              <a:buFont typeface="+mj-lt"/>
              <a:buAutoNum type="alphaLcParenR"/>
            </a:pPr>
            <a:r>
              <a:rPr lang="en-US" sz="2600" dirty="0">
                <a:ea typeface="Century Gothic" charset="0"/>
              </a:rPr>
              <a:t>the equilibrium quantity will fall.</a:t>
            </a:r>
          </a:p>
        </p:txBody>
      </p:sp>
    </p:spTree>
    <p:extLst>
      <p:ext uri="{BB962C8B-B14F-4D97-AF65-F5344CB8AC3E}">
        <p14:creationId xmlns:p14="http://schemas.microsoft.com/office/powerpoint/2010/main" val="114786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THE DEMAND SCHEDULE AND THE DEMAND CURVE</a:t>
            </a:r>
            <a:endParaRPr lang="en-US" dirty="0"/>
          </a:p>
        </p:txBody>
      </p:sp>
      <p:pic>
        <p:nvPicPr>
          <p:cNvPr id="8" name="Picture Placeholder 7" descr="Line graph of Price of natural gas (per BTU) versus Quantity of natural gas (trillions of BTUs), showing a decreasing curve that is concave upward. Seven points on the curve represent values in the attached table. The curve is the Demand curve, D, and it is also labeled &quot;As price rises, the quantity demanded falls.&quot;&#10;The values of the seven points plotted on the curve are tabulated in the attachment, Figure 3-1, page 70.The curve is the Demand curve, D, and it is also labeled &quot;As price rises, the quantity demanded falls.&quot;&#10;The values of the seven points plotted on the curve are tabulated in the attachment, Figure 3-1, page 70." title="Figure 3-1"/>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460556" y="2226621"/>
            <a:ext cx="7137289" cy="4666077"/>
          </a:xfrm>
          <a:prstGeom prst="rect">
            <a:avLst/>
          </a:prstGeom>
        </p:spPr>
      </p:pic>
    </p:spTree>
    <p:extLst>
      <p:ext uri="{BB962C8B-B14F-4D97-AF65-F5344CB8AC3E}">
        <p14:creationId xmlns:p14="http://schemas.microsoft.com/office/powerpoint/2010/main" val="415759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GLOBAL COMPARISON: PAY MORE, PUMP LESS</a:t>
            </a:r>
            <a:endParaRPr lang="en-US" dirty="0"/>
          </a:p>
        </p:txBody>
      </p:sp>
      <p:pic>
        <p:nvPicPr>
          <p:cNvPr id="8" name="Picture Placeholder 7" descr="Scatter plot of Price of gasoline (per gallon) versus Consumption of gasoline (gallons per day per capita). Points for eight countries show a decline in consumption with increase in price. Points for Italy and the United Kingdom are close together, with consumption of about 0.4 gallons per day and a price of about $8.5 per gallon. Points for Japan, Korea, and Canada are spaced along a line that runs from 0.4 gallons and $8.5 dollars to 1.25 gallons and $5. Points for France and Germany are close together, and slightly below the line, with consumption of about 0.5 gallons and a price of about $7.5. The point for the United States is also below the line, with consumption of about 1.1 gallons and a price of about $3.5." title="Global Comparison Chart"/>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2842356" y="2144503"/>
            <a:ext cx="4373688" cy="3872738"/>
          </a:xfrm>
          <a:prstGeom prst="rect">
            <a:avLst/>
          </a:prstGeom>
        </p:spPr>
      </p:pic>
      <p:sp>
        <p:nvSpPr>
          <p:cNvPr id="5" name="Content Placeholder 4"/>
          <p:cNvSpPr>
            <a:spLocks noGrp="1"/>
          </p:cNvSpPr>
          <p:nvPr>
            <p:ph sz="quarter" idx="10"/>
          </p:nvPr>
        </p:nvSpPr>
        <p:spPr>
          <a:xfrm>
            <a:off x="142240" y="6194839"/>
            <a:ext cx="9804186" cy="1059401"/>
          </a:xfrm>
        </p:spPr>
        <p:txBody>
          <a:bodyPr/>
          <a:lstStyle/>
          <a:p>
            <a:r>
              <a:rPr lang="en-US" dirty="0">
                <a:ea typeface="Century Gothic" charset="0"/>
              </a:rPr>
              <a:t>Higher gas prices in Europe have a predictable effect: less consumption.</a:t>
            </a:r>
          </a:p>
        </p:txBody>
      </p:sp>
    </p:spTree>
    <p:extLst>
      <p:ext uri="{BB962C8B-B14F-4D97-AF65-F5344CB8AC3E}">
        <p14:creationId xmlns:p14="http://schemas.microsoft.com/office/powerpoint/2010/main" val="395222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a typeface="Century Gothic" charset="0"/>
              </a:rPr>
              <a:t>AN INCREASE IN DEMAND</a:t>
            </a:r>
            <a:endParaRPr lang="en-US" dirty="0"/>
          </a:p>
        </p:txBody>
      </p:sp>
      <p:pic>
        <p:nvPicPr>
          <p:cNvPr id="8" name="Picture Placeholder 7" descr="Line graph of Price of natural gas (per BTU) versus Quantity of natural gas (trillions of BTUs). The demand curve from Figure 3-1 is shown, along with a curve shifted to the right.&#10;The curve to the left, D-sub-1,  is labeled &quot;Demand curve in 2002.&quot; The curve to the right, D-sub-2, is labeled &quot;Demand curve in 2006.&quot;&#10;Points are tabulated in attachment for Figure 3-2, page 71.The curve to the left, D-sub-1,  is labeled &quot;Demand curve in 2002.&quot; The curve to the right, D-sub-2, is labeled &quot;Demand curve in 2006.&quot;&#10;Points are tabulated in attachment for Figure 3-2, page 71.&#10;&#10;Line graphs of Price versus Quantity, showing fourteen pairs of parallel lines that slant downward. Seven pairs represent increasing demand and seven pairs represent decreasing demand." title="Figure 3-2"/>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602377" y="2160712"/>
            <a:ext cx="6853646" cy="3696595"/>
          </a:xfrm>
          <a:prstGeom prst="rect">
            <a:avLst/>
          </a:prstGeom>
        </p:spPr>
      </p:pic>
      <p:sp>
        <p:nvSpPr>
          <p:cNvPr id="5" name="Content Placeholder 4"/>
          <p:cNvSpPr>
            <a:spLocks noGrp="1"/>
          </p:cNvSpPr>
          <p:nvPr>
            <p:ph sz="quarter" idx="10"/>
          </p:nvPr>
        </p:nvSpPr>
        <p:spPr>
          <a:xfrm>
            <a:off x="136632" y="6262292"/>
            <a:ext cx="9804186" cy="1048955"/>
          </a:xfrm>
        </p:spPr>
        <p:txBody>
          <a:bodyPr/>
          <a:lstStyle/>
          <a:p>
            <a:r>
              <a:rPr lang="en-US" dirty="0">
                <a:ea typeface="Century Gothic" charset="0"/>
              </a:rPr>
              <a:t>An rightward shift in demand is an “increase” in demand (and vice versa.)</a:t>
            </a:r>
          </a:p>
        </p:txBody>
      </p:sp>
    </p:spTree>
    <p:extLst>
      <p:ext uri="{BB962C8B-B14F-4D97-AF65-F5344CB8AC3E}">
        <p14:creationId xmlns:p14="http://schemas.microsoft.com/office/powerpoint/2010/main" val="356402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A MOVEMENT ALONG VS. A SHIFT IN DEMAND</a:t>
            </a:r>
            <a:endParaRPr lang="en-US" dirty="0"/>
          </a:p>
        </p:txBody>
      </p:sp>
      <p:sp>
        <p:nvSpPr>
          <p:cNvPr id="4" name="Content Placeholder 3"/>
          <p:cNvSpPr>
            <a:spLocks noGrp="1"/>
          </p:cNvSpPr>
          <p:nvPr>
            <p:ph sz="quarter" idx="10"/>
          </p:nvPr>
        </p:nvSpPr>
        <p:spPr>
          <a:xfrm>
            <a:off x="136632" y="2110519"/>
            <a:ext cx="4293128" cy="4351241"/>
          </a:xfrm>
        </p:spPr>
        <p:txBody>
          <a:bodyPr/>
          <a:lstStyle/>
          <a:p>
            <a:pPr>
              <a:spcAft>
                <a:spcPts val="1200"/>
              </a:spcAft>
              <a:defRPr/>
            </a:pPr>
            <a:r>
              <a:rPr lang="en-US" dirty="0">
                <a:ea typeface="Century Gothic" charset="0"/>
              </a:rPr>
              <a:t>When price alone changes, there is movement along a demand curve.</a:t>
            </a:r>
          </a:p>
          <a:p>
            <a:pPr>
              <a:spcAft>
                <a:spcPts val="1200"/>
              </a:spcAft>
              <a:defRPr/>
            </a:pPr>
            <a:r>
              <a:rPr lang="en-US" dirty="0">
                <a:ea typeface="Century Gothic" charset="0"/>
              </a:rPr>
              <a:t>When the demand shifts, people are buying more (or less) at EVERY price.</a:t>
            </a:r>
          </a:p>
        </p:txBody>
      </p:sp>
      <p:pic>
        <p:nvPicPr>
          <p:cNvPr id="7" name="Picture Placeholder 6" descr="Line graph of Price of natural gas (per BTU) versus Quantity of natural gas (trillions of BTUs). Two demand curves are shown, as in Figure 3-2. Points A and B are labeled on curve D-sub-1, and point C on curve D-sub-2, as discussed in the text. A horizontal arrow connects point A to point C, and it is labeled &quot;A shift in the demand curve . . . &quot; An arrow falling along curve D-sub-1 connects point A to point B, and it is labeled &quot;. . . is not the same thing as a movement along the demand curve.&quot;" title="Figure 3-3"/>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4931684" y="2158412"/>
            <a:ext cx="4661045" cy="4286864"/>
          </a:xfrm>
          <a:prstGeom prst="rect">
            <a:avLst/>
          </a:prstGeom>
        </p:spPr>
      </p:pic>
    </p:spTree>
    <p:extLst>
      <p:ext uri="{BB962C8B-B14F-4D97-AF65-F5344CB8AC3E}">
        <p14:creationId xmlns:p14="http://schemas.microsoft.com/office/powerpoint/2010/main" val="140920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entury Gothic" charset="0"/>
              </a:rPr>
              <a:t>GRAPHING SHIFTS OF THE DEMAND CURVE</a:t>
            </a:r>
            <a:endParaRPr lang="en-US" dirty="0"/>
          </a:p>
        </p:txBody>
      </p:sp>
      <p:sp>
        <p:nvSpPr>
          <p:cNvPr id="3" name="Content Placeholder 2"/>
          <p:cNvSpPr>
            <a:spLocks noGrp="1"/>
          </p:cNvSpPr>
          <p:nvPr>
            <p:ph sz="quarter" idx="10"/>
          </p:nvPr>
        </p:nvSpPr>
        <p:spPr>
          <a:xfrm>
            <a:off x="136632" y="2110519"/>
            <a:ext cx="4374408" cy="4574761"/>
          </a:xfrm>
        </p:spPr>
        <p:txBody>
          <a:bodyPr/>
          <a:lstStyle/>
          <a:p>
            <a:r>
              <a:rPr lang="en-US" dirty="0">
                <a:ea typeface="Century Gothic" charset="0"/>
              </a:rPr>
              <a:t>Any event that increases demand shifts the demand curve rightward and vice versa.</a:t>
            </a:r>
          </a:p>
        </p:txBody>
      </p:sp>
      <p:pic>
        <p:nvPicPr>
          <p:cNvPr id="6" name="Picture Placeholder 5" descr="Line graph of Price versus Quantity, showing three parallel straight lines that slant downward. The line in the middle is D-sub-1. A  horizontal arrow shows the line D-sub-2 shifted to the right, representing increase in demand. Another arrow shows line D-sub-3 shifted to the left, representing decrease in demand." title="Figure 3-4"/>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5022550" y="2315077"/>
            <a:ext cx="4701237" cy="4392953"/>
          </a:xfrm>
          <a:prstGeom prst="rect">
            <a:avLst/>
          </a:prstGeom>
        </p:spPr>
      </p:pic>
    </p:spTree>
    <p:extLst>
      <p:ext uri="{BB962C8B-B14F-4D97-AF65-F5344CB8AC3E}">
        <p14:creationId xmlns:p14="http://schemas.microsoft.com/office/powerpoint/2010/main" val="1463455385"/>
      </p:ext>
    </p:extLst>
  </p:cSld>
  <p:clrMapOvr>
    <a:masterClrMapping/>
  </p:clrMapOvr>
</p:sld>
</file>

<file path=ppt/theme/theme1.xml><?xml version="1.0" encoding="utf-8"?>
<a:theme xmlns:a="http://schemas.openxmlformats.org/drawingml/2006/main" name="Default Theme">
  <a:themeElements>
    <a:clrScheme name="Macmillan Learning Brand Colors">
      <a:dk1>
        <a:srgbClr val="000000"/>
      </a:dk1>
      <a:lt1>
        <a:srgbClr val="FFFFFF"/>
      </a:lt1>
      <a:dk2>
        <a:srgbClr val="DA1B2C"/>
      </a:dk2>
      <a:lt2>
        <a:srgbClr val="FFFFFE"/>
      </a:lt2>
      <a:accent1>
        <a:srgbClr val="4E4E4E"/>
      </a:accent1>
      <a:accent2>
        <a:srgbClr val="999999"/>
      </a:accent2>
      <a:accent3>
        <a:srgbClr val="CCCCCC"/>
      </a:accent3>
      <a:accent4>
        <a:srgbClr val="E6E6E6"/>
      </a:accent4>
      <a:accent5>
        <a:srgbClr val="DA1B2C"/>
      </a:accent5>
      <a:accent6>
        <a:srgbClr val="A90F1E"/>
      </a:accent6>
      <a:hlink>
        <a:srgbClr val="0000FF"/>
      </a:hlink>
      <a:folHlink>
        <a:srgbClr val="4C4C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13396</TotalTime>
  <Words>2007</Words>
  <Application>Microsoft Office PowerPoint</Application>
  <PresentationFormat>Custom</PresentationFormat>
  <Paragraphs>171</Paragraphs>
  <Slides>48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Helvetica Neue</vt:lpstr>
      <vt:lpstr>Wingdings</vt:lpstr>
      <vt:lpstr>Default Theme</vt:lpstr>
      <vt:lpstr>3</vt:lpstr>
      <vt:lpstr>WHAT YOU WILL LEARN IN THIS CHAPTER</vt:lpstr>
      <vt:lpstr>COMPETITIVE MARKETS</vt:lpstr>
      <vt:lpstr>DEMAND</vt:lpstr>
      <vt:lpstr>THE DEMAND SCHEDULE AND THE DEMAND CURVE</vt:lpstr>
      <vt:lpstr>GLOBAL COMPARISON: PAY MORE, PUMP LESS</vt:lpstr>
      <vt:lpstr>AN INCREASE IN DEMAND</vt:lpstr>
      <vt:lpstr>A MOVEMENT ALONG VS. A SHIFT IN DEMAND</vt:lpstr>
      <vt:lpstr>GRAPHING SHIFTS OF THE DEMAND CURVE</vt:lpstr>
      <vt:lpstr>CHANGES IN PRICE OF RELATED GOODS: SUBSTITUTES</vt:lpstr>
      <vt:lpstr>CHANGES IN PRICE OF RELATED GOODS: COMPLEMENTS</vt:lpstr>
      <vt:lpstr>CHANGES IN INCOME</vt:lpstr>
      <vt:lpstr>CHANGES IN TASTES</vt:lpstr>
      <vt:lpstr>CHANGES IN EXPECTATIONS (1 of 2)</vt:lpstr>
      <vt:lpstr>LEARN BY DOING: PRACTICE QUESTION 1</vt:lpstr>
      <vt:lpstr>LEARN BY DOING: PRACTICE QUESTION 1 (Answer)</vt:lpstr>
      <vt:lpstr>CHANGES IN THE NUMBER OF CONSUMERS </vt:lpstr>
      <vt:lpstr>LEARN BY DOING: PRACTICE QUESTION 2</vt:lpstr>
      <vt:lpstr>LEARN BY DOING: PRACTICE QUESTION 2 (Answer)</vt:lpstr>
      <vt:lpstr>INDIVIDUAL DEMAND CURVES AND THE MARKET DEMAND CURVE</vt:lpstr>
      <vt:lpstr>SUPPLY</vt:lpstr>
      <vt:lpstr>THE SUPPLY SCHEDULE AND THE SUPPLY CURVE</vt:lpstr>
      <vt:lpstr>SHIFTS OF THE SUPPLY CURVE PART 1</vt:lpstr>
      <vt:lpstr>MOVEMENT ALONG THE SUPPLY CURVE VERSUS SHIFT OF THE SUPPLY CURVE</vt:lpstr>
      <vt:lpstr>UNDERSTANDING SHIFTS OF THE SUPPLY CURVE</vt:lpstr>
      <vt:lpstr>SHIFTS OF THE SUPPLY CURVE PART 2</vt:lpstr>
      <vt:lpstr>CHANGES IN INPUT PRICES PART 1</vt:lpstr>
      <vt:lpstr>CHANGES IN INPUT PRICES PART 2</vt:lpstr>
      <vt:lpstr>CHANGES IN TECHNOLOGY</vt:lpstr>
      <vt:lpstr>CHANGES IN EXPECTATIONS (2 of 2)</vt:lpstr>
      <vt:lpstr>CHANGES IN NUMBER OF PRODUCERS</vt:lpstr>
      <vt:lpstr>THE INDIVIDUAL SUPPLY CURVE AND THE MARKET SUPPLY CURVE</vt:lpstr>
      <vt:lpstr>SUPPLY, DEMAND AND MARKET EQUILIBRIUM</vt:lpstr>
      <vt:lpstr>FINDING THE EQUILIBRIUM PRICE AND QUANTITY</vt:lpstr>
      <vt:lpstr>WHY DO ALL SALES AND PURCHASES IN A MARKET TAKE PLACE AT THE SAME PRICE?</vt:lpstr>
      <vt:lpstr>WHY DOES THE MARKET PRICE FALL IF IT IS ABOVE THE EQUILIBRIUM PRICE?</vt:lpstr>
      <vt:lpstr>PRICE ABOVE ITS EQUILIBRIUM LEVEL CREATES A SURPLUS</vt:lpstr>
      <vt:lpstr>WHY DOES THE MARKET PRICE RISE IF IT IS BELOW THE EQUILIBRIUM PRICE?</vt:lpstr>
      <vt:lpstr>PRICE BELOW ITS EQUILIBRIUM LEVEL CREATES A SHORTAGE</vt:lpstr>
      <vt:lpstr>WHAT HAPPENS WHEN THE DEMAND CURVE SHIFTS?</vt:lpstr>
      <vt:lpstr>WHAT HAPPENS WHEN THE SUPPLY CURVE SHIFTS?</vt:lpstr>
      <vt:lpstr>LEARN BY DOING: PRACTICE QUESTION 3</vt:lpstr>
      <vt:lpstr>LEARN BY DOING: PRACTICE QUESTION 3 (Answer)</vt:lpstr>
      <vt:lpstr>LEARN BY DOING: PRACTICE QUESTION 4</vt:lpstr>
      <vt:lpstr>LEARN BY DOING: PRACTICE QUESTION 4 (Answer)</vt:lpstr>
      <vt:lpstr>SIMULTANEOUS SHIFTS OF THE DEMAND AND SUPPLY CURVES</vt:lpstr>
      <vt:lpstr>LEARN BY DOING: PRACTICE QUESTION 5</vt:lpstr>
      <vt:lpstr>LEARN BY DOING: PRACTICE QUESTION 5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Supply and Demand</dc:title>
  <dc:creator>Krugman</dc:creator>
  <cp:lastModifiedBy>Kevin Marino</cp:lastModifiedBy>
  <cp:revision>295</cp:revision>
  <dcterms:modified xsi:type="dcterms:W3CDTF">2018-11-12T04:02:16Z</dcterms:modified>
</cp:coreProperties>
</file>